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72"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86146" autoAdjust="0"/>
  </p:normalViewPr>
  <p:slideViewPr>
    <p:cSldViewPr>
      <p:cViewPr>
        <p:scale>
          <a:sx n="76" d="100"/>
          <a:sy n="76" d="100"/>
        </p:scale>
        <p:origin x="-456"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A39899F-9082-4007-A555-91F52D2CB45E}" type="datetimeFigureOut">
              <a:rPr lang="en-US" smtClean="0"/>
              <a:t>8/21/14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CD7C291-5AA0-4949-8B2E-69FF6B8AA779}" type="slidenum">
              <a:rPr lang="en-US" smtClean="0"/>
              <a:t>‹#›</a:t>
            </a:fld>
            <a:endParaRPr lang="en-US"/>
          </a:p>
        </p:txBody>
      </p:sp>
    </p:spTree>
    <p:extLst>
      <p:ext uri="{BB962C8B-B14F-4D97-AF65-F5344CB8AC3E}">
        <p14:creationId xmlns:p14="http://schemas.microsoft.com/office/powerpoint/2010/main" val="1149935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CBE525-1E13-4E9D-9F9F-2EA05468B7BA}" type="datetimeFigureOut">
              <a:rPr lang="en-US" smtClean="0"/>
              <a:t>8/21/14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81A0C3-07E2-4EAA-B5CA-F83FECCA3172}" type="slidenum">
              <a:rPr lang="en-US" smtClean="0"/>
              <a:t>‹#›</a:t>
            </a:fld>
            <a:endParaRPr lang="en-US"/>
          </a:p>
        </p:txBody>
      </p:sp>
    </p:spTree>
    <p:extLst>
      <p:ext uri="{BB962C8B-B14F-4D97-AF65-F5344CB8AC3E}">
        <p14:creationId xmlns:p14="http://schemas.microsoft.com/office/powerpoint/2010/main" val="25988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define it in their</a:t>
            </a:r>
            <a:r>
              <a:rPr lang="en-US" baseline="0" dirty="0" smtClean="0"/>
              <a:t> own words.  Next, distribute the Six Essential Elements Guided Notes and the Six Essential Elements chart and packet of the Elements.  Put the students into pairs and as the italicized questions are reached have students discuss these in pairs before moving to a whole-class discussion.</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a:t>
            </a:fld>
            <a:endParaRPr lang="en-US"/>
          </a:p>
        </p:txBody>
      </p:sp>
    </p:spTree>
    <p:extLst>
      <p:ext uri="{BB962C8B-B14F-4D97-AF65-F5344CB8AC3E}">
        <p14:creationId xmlns:p14="http://schemas.microsoft.com/office/powerpoint/2010/main" val="587909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 major storms like Hurricane Sandy can change coastlines; how climate change is resulting in higher ocean levels.  Refer to the packet; how does this</a:t>
            </a:r>
            <a:r>
              <a:rPr lang="en-US" baseline="0" dirty="0" smtClean="0"/>
              <a:t> map apply to physical systems?</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10</a:t>
            </a:fld>
            <a:endParaRPr lang="en-US"/>
          </a:p>
        </p:txBody>
      </p:sp>
    </p:spTree>
    <p:extLst>
      <p:ext uri="{BB962C8B-B14F-4D97-AF65-F5344CB8AC3E}">
        <p14:creationId xmlns:p14="http://schemas.microsoft.com/office/powerpoint/2010/main" val="989678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what they think is the purpose of this map. This is a</a:t>
            </a:r>
            <a:r>
              <a:rPr lang="en-US" baseline="0" dirty="0" smtClean="0"/>
              <a:t> population density map.  </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11</a:t>
            </a:fld>
            <a:endParaRPr lang="en-US"/>
          </a:p>
        </p:txBody>
      </p:sp>
    </p:spTree>
    <p:extLst>
      <p:ext uri="{BB962C8B-B14F-4D97-AF65-F5344CB8AC3E}">
        <p14:creationId xmlns:p14="http://schemas.microsoft.com/office/powerpoint/2010/main" val="1227228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why</a:t>
            </a:r>
            <a:r>
              <a:rPr lang="en-US" baseline="0" dirty="0" smtClean="0"/>
              <a:t> do people live where they do?  Ask them why they live where they do – what originally brought their families to this place?  Have them refer to the population density map in their packet – can they find their county?  Why is population noticeably denser in the eastern United States than out west?</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12</a:t>
            </a:fld>
            <a:endParaRPr lang="en-US"/>
          </a:p>
        </p:txBody>
      </p:sp>
    </p:spTree>
    <p:extLst>
      <p:ext uri="{BB962C8B-B14F-4D97-AF65-F5344CB8AC3E}">
        <p14:creationId xmlns:p14="http://schemas.microsoft.com/office/powerpoint/2010/main" val="1658866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81A0C3-07E2-4EAA-B5CA-F83FECCA3172}" type="slidenum">
              <a:rPr lang="en-US" smtClean="0"/>
              <a:t>13</a:t>
            </a:fld>
            <a:endParaRPr lang="en-US"/>
          </a:p>
        </p:txBody>
      </p:sp>
    </p:spTree>
    <p:extLst>
      <p:ext uri="{BB962C8B-B14F-4D97-AF65-F5344CB8AC3E}">
        <p14:creationId xmlns:p14="http://schemas.microsoft.com/office/powerpoint/2010/main" val="2062685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Referring</a:t>
            </a:r>
            <a:r>
              <a:rPr lang="en-US" baseline="0" dirty="0" smtClean="0"/>
              <a:t> to the packet’s 5</a:t>
            </a:r>
            <a:r>
              <a:rPr lang="en-US" baseline="30000" dirty="0" smtClean="0"/>
              <a:t>th</a:t>
            </a:r>
            <a:r>
              <a:rPr lang="en-US" baseline="0" dirty="0" smtClean="0"/>
              <a:t> Element water scarcity map, ask students how water usage can affect migration and trade. </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14</a:t>
            </a:fld>
            <a:endParaRPr lang="en-US"/>
          </a:p>
        </p:txBody>
      </p:sp>
    </p:spTree>
    <p:extLst>
      <p:ext uri="{BB962C8B-B14F-4D97-AF65-F5344CB8AC3E}">
        <p14:creationId xmlns:p14="http://schemas.microsoft.com/office/powerpoint/2010/main" val="3182569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81A0C3-07E2-4EAA-B5CA-F83FECCA3172}" type="slidenum">
              <a:rPr lang="en-US" smtClean="0"/>
              <a:t>15</a:t>
            </a:fld>
            <a:endParaRPr lang="en-US"/>
          </a:p>
        </p:txBody>
      </p:sp>
    </p:spTree>
    <p:extLst>
      <p:ext uri="{BB962C8B-B14F-4D97-AF65-F5344CB8AC3E}">
        <p14:creationId xmlns:p14="http://schemas.microsoft.com/office/powerpoint/2010/main" val="3511448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put a check by</a:t>
            </a:r>
            <a:r>
              <a:rPr lang="en-US" baseline="0" dirty="0" smtClean="0"/>
              <a:t> the “Things that (they) do that are geographic” – last page in the packet.</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16</a:t>
            </a:fld>
            <a:endParaRPr lang="en-US"/>
          </a:p>
        </p:txBody>
      </p:sp>
    </p:spTree>
    <p:extLst>
      <p:ext uri="{BB962C8B-B14F-4D97-AF65-F5344CB8AC3E}">
        <p14:creationId xmlns:p14="http://schemas.microsoft.com/office/powerpoint/2010/main" val="237555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definition</a:t>
            </a:r>
            <a:r>
              <a:rPr lang="en-US" baseline="0" dirty="0" smtClean="0"/>
              <a:t> is very basic.  The 2</a:t>
            </a:r>
            <a:r>
              <a:rPr lang="en-US" baseline="30000" dirty="0" smtClean="0"/>
              <a:t>nd</a:t>
            </a:r>
            <a:r>
              <a:rPr lang="en-US" baseline="0" dirty="0" smtClean="0"/>
              <a:t> definition is more explicit and lays the groundwork for the introduction of the Six Essential Elements as a set of tools used to make sense of our world.</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2</a:t>
            </a:fld>
            <a:endParaRPr lang="en-US"/>
          </a:p>
        </p:txBody>
      </p:sp>
    </p:spTree>
    <p:extLst>
      <p:ext uri="{BB962C8B-B14F-4D97-AF65-F5344CB8AC3E}">
        <p14:creationId xmlns:p14="http://schemas.microsoft.com/office/powerpoint/2010/main" val="155738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share responses to the above</a:t>
            </a:r>
            <a:r>
              <a:rPr lang="en-US" baseline="0" dirty="0" smtClean="0"/>
              <a:t> question and then show the video “Why Geography Matters” from Google Earth – available at http://www.cleanvideosearch.com/media/action/yt/watch?videoId=PPGuhJe6Qao</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3</a:t>
            </a:fld>
            <a:endParaRPr lang="en-US"/>
          </a:p>
        </p:txBody>
      </p:sp>
    </p:spTree>
    <p:extLst>
      <p:ext uri="{BB962C8B-B14F-4D97-AF65-F5344CB8AC3E}">
        <p14:creationId xmlns:p14="http://schemas.microsoft.com/office/powerpoint/2010/main" val="1973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why it is useful to break information down into categories.</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4</a:t>
            </a:fld>
            <a:endParaRPr lang="en-US"/>
          </a:p>
        </p:txBody>
      </p:sp>
    </p:spTree>
    <p:extLst>
      <p:ext uri="{BB962C8B-B14F-4D97-AF65-F5344CB8AC3E}">
        <p14:creationId xmlns:p14="http://schemas.microsoft.com/office/powerpoint/2010/main" val="101630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5</a:t>
            </a:fld>
            <a:endParaRPr lang="en-US"/>
          </a:p>
        </p:txBody>
      </p:sp>
    </p:spTree>
    <p:extLst>
      <p:ext uri="{BB962C8B-B14F-4D97-AF65-F5344CB8AC3E}">
        <p14:creationId xmlns:p14="http://schemas.microsoft.com/office/powerpoint/2010/main" val="900732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its most basic, this element is mapping.  Refer to the chart and read aloud in the last box for The World in Spatial Terms the bulleted list.  Have students look over the political map of the world and mark the items on the map from the list.</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6</a:t>
            </a:fld>
            <a:endParaRPr lang="en-US"/>
          </a:p>
        </p:txBody>
      </p:sp>
    </p:spTree>
    <p:extLst>
      <p:ext uri="{BB962C8B-B14F-4D97-AF65-F5344CB8AC3E}">
        <p14:creationId xmlns:p14="http://schemas.microsoft.com/office/powerpoint/2010/main" val="2640777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81A0C3-07E2-4EAA-B5CA-F83FECCA3172}" type="slidenum">
              <a:rPr lang="en-US" smtClean="0"/>
              <a:t>7</a:t>
            </a:fld>
            <a:endParaRPr lang="en-US"/>
          </a:p>
        </p:txBody>
      </p:sp>
    </p:spTree>
    <p:extLst>
      <p:ext uri="{BB962C8B-B14F-4D97-AF65-F5344CB8AC3E}">
        <p14:creationId xmlns:p14="http://schemas.microsoft.com/office/powerpoint/2010/main" val="223975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Facilitate a brief discussion on how the region where your students live</a:t>
            </a:r>
            <a:r>
              <a:rPr lang="en-US" baseline="0" dirty="0" smtClean="0"/>
              <a:t> differs from other regions – for example, food the region is known for (grits in the South) based perhaps on what is farmed there, due to climate. Another example:  Miami, FL is considered by Florida residents to be very different from Pensacola, FL although both are coastal cities in Florida.  Why are they considered to be different?  Refer to the map in their packet – why is “Wine Country” on the map?  Use this to discuss concept of places/regions.</a:t>
            </a:r>
            <a:endParaRPr lang="en-US" dirty="0"/>
          </a:p>
        </p:txBody>
      </p:sp>
      <p:sp>
        <p:nvSpPr>
          <p:cNvPr id="4" name="Slide Number Placeholder 3"/>
          <p:cNvSpPr>
            <a:spLocks noGrp="1"/>
          </p:cNvSpPr>
          <p:nvPr>
            <p:ph type="sldNum" sz="quarter" idx="10"/>
          </p:nvPr>
        </p:nvSpPr>
        <p:spPr/>
        <p:txBody>
          <a:bodyPr/>
          <a:lstStyle/>
          <a:p>
            <a:fld id="{0781A0C3-07E2-4EAA-B5CA-F83FECCA3172}" type="slidenum">
              <a:rPr lang="en-US" smtClean="0"/>
              <a:t>8</a:t>
            </a:fld>
            <a:endParaRPr lang="en-US"/>
          </a:p>
        </p:txBody>
      </p:sp>
    </p:spTree>
    <p:extLst>
      <p:ext uri="{BB962C8B-B14F-4D97-AF65-F5344CB8AC3E}">
        <p14:creationId xmlns:p14="http://schemas.microsoft.com/office/powerpoint/2010/main" val="1653250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81A0C3-07E2-4EAA-B5CA-F83FECCA3172}" type="slidenum">
              <a:rPr lang="en-US" smtClean="0"/>
              <a:t>9</a:t>
            </a:fld>
            <a:endParaRPr lang="en-US"/>
          </a:p>
        </p:txBody>
      </p:sp>
    </p:spTree>
    <p:extLst>
      <p:ext uri="{BB962C8B-B14F-4D97-AF65-F5344CB8AC3E}">
        <p14:creationId xmlns:p14="http://schemas.microsoft.com/office/powerpoint/2010/main" val="259224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D1947-8046-40E1-8EBE-BA83A3E5F288}" type="datetimeFigureOut">
              <a:rPr lang="en-US" smtClean="0"/>
              <a:t>8/21/14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131028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1947-8046-40E1-8EBE-BA83A3E5F288}" type="datetimeFigureOut">
              <a:rPr lang="en-US" smtClean="0"/>
              <a:t>8/21/14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36963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1947-8046-40E1-8EBE-BA83A3E5F288}" type="datetimeFigureOut">
              <a:rPr lang="en-US" smtClean="0"/>
              <a:t>8/21/14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116170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D1947-8046-40E1-8EBE-BA83A3E5F288}" type="datetimeFigureOut">
              <a:rPr lang="en-US" smtClean="0"/>
              <a:t>8/21/14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97131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D1947-8046-40E1-8EBE-BA83A3E5F288}" type="datetimeFigureOut">
              <a:rPr lang="en-US" smtClean="0"/>
              <a:t>8/21/14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304378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D1947-8046-40E1-8EBE-BA83A3E5F288}" type="datetimeFigureOut">
              <a:rPr lang="en-US" smtClean="0"/>
              <a:t>8/21/14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123709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D1947-8046-40E1-8EBE-BA83A3E5F288}" type="datetimeFigureOut">
              <a:rPr lang="en-US" smtClean="0"/>
              <a:t>8/21/14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222396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D1947-8046-40E1-8EBE-BA83A3E5F288}" type="datetimeFigureOut">
              <a:rPr lang="en-US" smtClean="0"/>
              <a:t>8/21/14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259111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D1947-8046-40E1-8EBE-BA83A3E5F288}" type="datetimeFigureOut">
              <a:rPr lang="en-US" smtClean="0"/>
              <a:t>8/21/14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15497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D1947-8046-40E1-8EBE-BA83A3E5F288}" type="datetimeFigureOut">
              <a:rPr lang="en-US" smtClean="0"/>
              <a:t>8/21/14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270114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D1947-8046-40E1-8EBE-BA83A3E5F288}" type="datetimeFigureOut">
              <a:rPr lang="en-US" smtClean="0"/>
              <a:t>8/21/14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3645-7769-40AB-8BB1-2AAE6E3CE46A}" type="slidenum">
              <a:rPr lang="en-US" smtClean="0"/>
              <a:t>‹#›</a:t>
            </a:fld>
            <a:endParaRPr lang="en-US"/>
          </a:p>
        </p:txBody>
      </p:sp>
    </p:spTree>
    <p:extLst>
      <p:ext uri="{BB962C8B-B14F-4D97-AF65-F5344CB8AC3E}">
        <p14:creationId xmlns:p14="http://schemas.microsoft.com/office/powerpoint/2010/main" val="7117907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D1947-8046-40E1-8EBE-BA83A3E5F288}" type="datetimeFigureOut">
              <a:rPr lang="en-US" smtClean="0"/>
              <a:t>8/21/14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33645-7769-40AB-8BB1-2AAE6E3CE46A}" type="slidenum">
              <a:rPr lang="en-US" smtClean="0"/>
              <a:t>‹#›</a:t>
            </a:fld>
            <a:endParaRPr lang="en-US"/>
          </a:p>
        </p:txBody>
      </p:sp>
    </p:spTree>
    <p:extLst>
      <p:ext uri="{BB962C8B-B14F-4D97-AF65-F5344CB8AC3E}">
        <p14:creationId xmlns:p14="http://schemas.microsoft.com/office/powerpoint/2010/main" val="1358394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7" Type="http://schemas.openxmlformats.org/officeDocument/2006/relationships/image" Target="../media/image10.jpg"/><Relationship Id="rId8"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Geography</a:t>
            </a:r>
            <a:endParaRPr lang="en-US" dirty="0"/>
          </a:p>
        </p:txBody>
      </p:sp>
      <p:sp>
        <p:nvSpPr>
          <p:cNvPr id="3" name="Subtitle 2"/>
          <p:cNvSpPr>
            <a:spLocks noGrp="1"/>
          </p:cNvSpPr>
          <p:nvPr>
            <p:ph type="subTitle" idx="1"/>
          </p:nvPr>
        </p:nvSpPr>
        <p:spPr/>
        <p:txBody>
          <a:bodyPr/>
          <a:lstStyle/>
          <a:p>
            <a:r>
              <a:rPr lang="en-US" dirty="0" smtClean="0"/>
              <a:t>What is it?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276600"/>
            <a:ext cx="3505200" cy="276481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3621" y="3401706"/>
            <a:ext cx="3363267" cy="25146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685800"/>
            <a:ext cx="2619375" cy="174307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19800" y="633412"/>
            <a:ext cx="2466975" cy="1847850"/>
          </a:xfrm>
          <a:prstGeom prst="rect">
            <a:avLst/>
          </a:prstGeom>
        </p:spPr>
      </p:pic>
    </p:spTree>
    <p:extLst>
      <p:ext uri="{BB962C8B-B14F-4D97-AF65-F5344CB8AC3E}">
        <p14:creationId xmlns:p14="http://schemas.microsoft.com/office/powerpoint/2010/main" val="165459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Systems</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physical processes </a:t>
            </a:r>
            <a:r>
              <a:rPr lang="en-US" dirty="0" smtClean="0"/>
              <a:t>that shape the pattern of the Earth’s surface</a:t>
            </a:r>
          </a:p>
          <a:p>
            <a:endParaRPr lang="en-US" dirty="0" smtClean="0"/>
          </a:p>
          <a:p>
            <a:r>
              <a:rPr lang="en-US" dirty="0" smtClean="0"/>
              <a:t>The characteristics and </a:t>
            </a:r>
            <a:r>
              <a:rPr lang="en-US" i="1" dirty="0" smtClean="0"/>
              <a:t>spatial distribution </a:t>
            </a:r>
            <a:r>
              <a:rPr lang="en-US" dirty="0" smtClean="0"/>
              <a:t>of </a:t>
            </a:r>
            <a:r>
              <a:rPr lang="en-US" i="1" dirty="0" smtClean="0"/>
              <a:t>ecosystems.</a:t>
            </a:r>
            <a:endParaRPr lang="en-US" dirty="0"/>
          </a:p>
        </p:txBody>
      </p:sp>
    </p:spTree>
    <p:extLst>
      <p:ext uri="{BB962C8B-B14F-4D97-AF65-F5344CB8AC3E}">
        <p14:creationId xmlns:p14="http://schemas.microsoft.com/office/powerpoint/2010/main" val="278840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 Human Systems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6400" y="1752600"/>
            <a:ext cx="6019800" cy="3200400"/>
          </a:xfrm>
        </p:spPr>
      </p:pic>
    </p:spTree>
    <p:extLst>
      <p:ext uri="{BB962C8B-B14F-4D97-AF65-F5344CB8AC3E}">
        <p14:creationId xmlns:p14="http://schemas.microsoft.com/office/powerpoint/2010/main" val="986018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Characteristics, </a:t>
            </a:r>
            <a:r>
              <a:rPr lang="en-US" i="1" dirty="0" smtClean="0"/>
              <a:t>distribution, </a:t>
            </a:r>
            <a:r>
              <a:rPr lang="en-US" dirty="0" smtClean="0"/>
              <a:t>and </a:t>
            </a:r>
            <a:r>
              <a:rPr lang="en-US" i="1" dirty="0" smtClean="0"/>
              <a:t>migration</a:t>
            </a:r>
            <a:r>
              <a:rPr lang="en-US" dirty="0" smtClean="0"/>
              <a:t> of human population.</a:t>
            </a:r>
          </a:p>
          <a:p>
            <a:r>
              <a:rPr lang="en-US" dirty="0" smtClean="0"/>
              <a:t>Characteristics, distribution, and complexity of earth’s </a:t>
            </a:r>
            <a:r>
              <a:rPr lang="en-US" i="1" dirty="0" smtClean="0"/>
              <a:t>cultural mosaics.</a:t>
            </a:r>
          </a:p>
          <a:p>
            <a:r>
              <a:rPr lang="en-US" dirty="0" smtClean="0"/>
              <a:t>Patterns of </a:t>
            </a:r>
            <a:r>
              <a:rPr lang="en-US" i="1" dirty="0" smtClean="0"/>
              <a:t>economic interdependence.</a:t>
            </a:r>
          </a:p>
          <a:p>
            <a:r>
              <a:rPr lang="en-US" dirty="0" smtClean="0"/>
              <a:t>Processes, patterns, and functions of human settlement.</a:t>
            </a:r>
          </a:p>
          <a:p>
            <a:r>
              <a:rPr lang="en-US" dirty="0" smtClean="0"/>
              <a:t>Role of cooperation and conflict on Earth’s surface.</a:t>
            </a:r>
            <a:endParaRPr lang="en-US" dirty="0"/>
          </a:p>
        </p:txBody>
      </p:sp>
    </p:spTree>
    <p:extLst>
      <p:ext uri="{BB962C8B-B14F-4D97-AF65-F5344CB8AC3E}">
        <p14:creationId xmlns:p14="http://schemas.microsoft.com/office/powerpoint/2010/main" val="3993384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 Environment and Society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1828800"/>
            <a:ext cx="5562600" cy="3886200"/>
          </a:xfrm>
        </p:spPr>
      </p:pic>
    </p:spTree>
    <p:extLst>
      <p:ext uri="{BB962C8B-B14F-4D97-AF65-F5344CB8AC3E}">
        <p14:creationId xmlns:p14="http://schemas.microsoft.com/office/powerpoint/2010/main" val="4291422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and Society</a:t>
            </a:r>
            <a:endParaRPr lang="en-US" dirty="0"/>
          </a:p>
        </p:txBody>
      </p:sp>
      <p:sp>
        <p:nvSpPr>
          <p:cNvPr id="3" name="Content Placeholder 2"/>
          <p:cNvSpPr>
            <a:spLocks noGrp="1"/>
          </p:cNvSpPr>
          <p:nvPr>
            <p:ph idx="1"/>
          </p:nvPr>
        </p:nvSpPr>
        <p:spPr>
          <a:xfrm>
            <a:off x="457200" y="2590800"/>
            <a:ext cx="8229600" cy="3535363"/>
          </a:xfrm>
        </p:spPr>
        <p:txBody>
          <a:bodyPr/>
          <a:lstStyle/>
          <a:p>
            <a:r>
              <a:rPr lang="en-US" dirty="0" smtClean="0"/>
              <a:t>Humans change the physical environment</a:t>
            </a:r>
          </a:p>
          <a:p>
            <a:r>
              <a:rPr lang="en-US" i="1" dirty="0" smtClean="0"/>
              <a:t>Physical Systems </a:t>
            </a:r>
            <a:r>
              <a:rPr lang="en-US" dirty="0" smtClean="0"/>
              <a:t>affect </a:t>
            </a:r>
            <a:r>
              <a:rPr lang="en-US" i="1" dirty="0" smtClean="0"/>
              <a:t>Human Systems</a:t>
            </a:r>
          </a:p>
          <a:p>
            <a:r>
              <a:rPr lang="en-US" dirty="0" smtClean="0"/>
              <a:t>Changes occur in the meaning, use, distribution, and importance of resources</a:t>
            </a:r>
            <a:endParaRPr lang="en-US" dirty="0"/>
          </a:p>
        </p:txBody>
      </p:sp>
    </p:spTree>
    <p:extLst>
      <p:ext uri="{BB962C8B-B14F-4D97-AF65-F5344CB8AC3E}">
        <p14:creationId xmlns:p14="http://schemas.microsoft.com/office/powerpoint/2010/main" val="1556497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 Uses of Geography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2209800"/>
            <a:ext cx="4114800" cy="2819400"/>
          </a:xfrm>
        </p:spPr>
      </p:pic>
    </p:spTree>
    <p:extLst>
      <p:ext uri="{BB962C8B-B14F-4D97-AF65-F5344CB8AC3E}">
        <p14:creationId xmlns:p14="http://schemas.microsoft.com/office/powerpoint/2010/main" val="3450357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Geography</a:t>
            </a:r>
            <a:endParaRPr lang="en-US" dirty="0"/>
          </a:p>
        </p:txBody>
      </p:sp>
      <p:sp>
        <p:nvSpPr>
          <p:cNvPr id="3" name="Content Placeholder 2"/>
          <p:cNvSpPr>
            <a:spLocks noGrp="1"/>
          </p:cNvSpPr>
          <p:nvPr>
            <p:ph idx="1"/>
          </p:nvPr>
        </p:nvSpPr>
        <p:spPr/>
        <p:txBody>
          <a:bodyPr/>
          <a:lstStyle/>
          <a:p>
            <a:r>
              <a:rPr lang="en-US" dirty="0" smtClean="0"/>
              <a:t>To interpret the past</a:t>
            </a:r>
          </a:p>
          <a:p>
            <a:endParaRPr lang="en-US" dirty="0"/>
          </a:p>
          <a:p>
            <a:endParaRPr lang="en-US" dirty="0" smtClean="0"/>
          </a:p>
          <a:p>
            <a:r>
              <a:rPr lang="en-US" dirty="0" smtClean="0"/>
              <a:t>To interpret the present and plan for the future…</a:t>
            </a:r>
            <a:endParaRPr lang="en-US" dirty="0"/>
          </a:p>
        </p:txBody>
      </p:sp>
    </p:spTree>
    <p:extLst>
      <p:ext uri="{BB962C8B-B14F-4D97-AF65-F5344CB8AC3E}">
        <p14:creationId xmlns:p14="http://schemas.microsoft.com/office/powerpoint/2010/main" val="286335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is:</a:t>
            </a:r>
            <a:endParaRPr lang="en-US" dirty="0"/>
          </a:p>
        </p:txBody>
      </p:sp>
      <p:sp>
        <p:nvSpPr>
          <p:cNvPr id="3" name="Content Placeholder 2"/>
          <p:cNvSpPr>
            <a:spLocks noGrp="1"/>
          </p:cNvSpPr>
          <p:nvPr>
            <p:ph idx="1"/>
          </p:nvPr>
        </p:nvSpPr>
        <p:spPr/>
        <p:txBody>
          <a:bodyPr>
            <a:normAutofit/>
          </a:bodyPr>
          <a:lstStyle/>
          <a:p>
            <a:pPr marL="0" indent="0">
              <a:buNone/>
            </a:pPr>
            <a:r>
              <a:rPr lang="en-US" b="1" i="1" dirty="0" smtClean="0"/>
              <a:t>“The study of people, places, and the environment.”</a:t>
            </a:r>
          </a:p>
          <a:p>
            <a:pPr marL="0" indent="0">
              <a:buNone/>
            </a:pPr>
            <a:endParaRPr lang="en-US" b="1" i="1" dirty="0"/>
          </a:p>
          <a:p>
            <a:pPr marL="0" indent="0">
              <a:buNone/>
            </a:pPr>
            <a:r>
              <a:rPr lang="en-US" b="1" i="1" dirty="0" smtClean="0"/>
              <a:t>“A science that deals with the description, distribution, and interaction of the diverse physical, biological, and cultural features of the earth’s surface.” </a:t>
            </a:r>
          </a:p>
        </p:txBody>
      </p:sp>
    </p:spTree>
    <p:extLst>
      <p:ext uri="{BB962C8B-B14F-4D97-AF65-F5344CB8AC3E}">
        <p14:creationId xmlns:p14="http://schemas.microsoft.com/office/powerpoint/2010/main" val="113564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Geography Useful?</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57400"/>
            <a:ext cx="6400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320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a:t>
            </a:r>
            <a:endParaRPr lang="en-US" dirty="0"/>
          </a:p>
        </p:txBody>
      </p:sp>
      <p:sp>
        <p:nvSpPr>
          <p:cNvPr id="3" name="Content Placeholder 2"/>
          <p:cNvSpPr>
            <a:spLocks noGrp="1"/>
          </p:cNvSpPr>
          <p:nvPr>
            <p:ph idx="1"/>
          </p:nvPr>
        </p:nvSpPr>
        <p:spPr/>
        <p:txBody>
          <a:bodyPr>
            <a:normAutofit/>
          </a:bodyPr>
          <a:lstStyle/>
          <a:p>
            <a:pPr marL="0" indent="0">
              <a:buNone/>
            </a:pPr>
            <a:r>
              <a:rPr lang="en-US" sz="4400" b="1" i="1" dirty="0" smtClean="0"/>
              <a:t>Has Six Essential Elements-</a:t>
            </a:r>
            <a:endParaRPr lang="en-US" sz="4400" b="1"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2514600"/>
            <a:ext cx="3000375" cy="1524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2352675"/>
            <a:ext cx="2466975" cy="184785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4600" y="2409825"/>
            <a:ext cx="2638425" cy="173355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600" y="4581524"/>
            <a:ext cx="2838450" cy="1609725"/>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52800" y="4522108"/>
            <a:ext cx="2619375" cy="1743075"/>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91918" y="4689929"/>
            <a:ext cx="2895600" cy="1571625"/>
          </a:xfrm>
          <a:prstGeom prst="rect">
            <a:avLst/>
          </a:prstGeom>
        </p:spPr>
      </p:pic>
    </p:spTree>
    <p:extLst>
      <p:ext uri="{BB962C8B-B14F-4D97-AF65-F5344CB8AC3E}">
        <p14:creationId xmlns:p14="http://schemas.microsoft.com/office/powerpoint/2010/main" val="412153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077200" cy="1143000"/>
          </a:xfrm>
        </p:spPr>
        <p:txBody>
          <a:bodyPr/>
          <a:lstStyle/>
          <a:p>
            <a:r>
              <a:rPr lang="en-US" dirty="0" smtClean="0"/>
              <a:t>1st - The World in Spatial Terms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295400"/>
            <a:ext cx="434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18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in Spatial Terms</a:t>
            </a:r>
            <a:endParaRPr lang="en-US" dirty="0"/>
          </a:p>
        </p:txBody>
      </p:sp>
      <p:sp>
        <p:nvSpPr>
          <p:cNvPr id="3" name="Content Placeholder 2"/>
          <p:cNvSpPr>
            <a:spLocks noGrp="1"/>
          </p:cNvSpPr>
          <p:nvPr>
            <p:ph idx="1"/>
          </p:nvPr>
        </p:nvSpPr>
        <p:spPr/>
        <p:txBody>
          <a:bodyPr/>
          <a:lstStyle/>
          <a:p>
            <a:r>
              <a:rPr lang="en-US" dirty="0" smtClean="0"/>
              <a:t>Maps and other geographic tools to get information from a </a:t>
            </a:r>
            <a:r>
              <a:rPr lang="en-US" i="1" dirty="0" smtClean="0"/>
              <a:t>spatial </a:t>
            </a:r>
            <a:r>
              <a:rPr lang="en-US" dirty="0" smtClean="0"/>
              <a:t>perspective.</a:t>
            </a:r>
          </a:p>
          <a:p>
            <a:r>
              <a:rPr lang="en-US" dirty="0" smtClean="0"/>
              <a:t>Uses </a:t>
            </a:r>
            <a:r>
              <a:rPr lang="en-US" i="1" dirty="0" smtClean="0"/>
              <a:t>mental maps</a:t>
            </a:r>
            <a:r>
              <a:rPr lang="en-US" dirty="0" smtClean="0"/>
              <a:t> to organize information about people, places, and environments </a:t>
            </a:r>
            <a:r>
              <a:rPr lang="en-US" i="1" dirty="0" smtClean="0"/>
              <a:t>spatially.</a:t>
            </a:r>
          </a:p>
          <a:p>
            <a:r>
              <a:rPr lang="en-US" i="1" dirty="0" smtClean="0"/>
              <a:t>Analysis</a:t>
            </a:r>
            <a:r>
              <a:rPr lang="en-US" dirty="0"/>
              <a:t> </a:t>
            </a:r>
            <a:r>
              <a:rPr lang="en-US" dirty="0" smtClean="0"/>
              <a:t>of this information.</a:t>
            </a:r>
            <a:endParaRPr lang="en-US" dirty="0"/>
          </a:p>
        </p:txBody>
      </p:sp>
    </p:spTree>
    <p:extLst>
      <p:ext uri="{BB962C8B-B14F-4D97-AF65-F5344CB8AC3E}">
        <p14:creationId xmlns:p14="http://schemas.microsoft.com/office/powerpoint/2010/main" val="314412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 Places and Regions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9800" y="1633919"/>
            <a:ext cx="4485936" cy="4233481"/>
          </a:xfrm>
        </p:spPr>
      </p:pic>
    </p:spTree>
    <p:extLst>
      <p:ext uri="{BB962C8B-B14F-4D97-AF65-F5344CB8AC3E}">
        <p14:creationId xmlns:p14="http://schemas.microsoft.com/office/powerpoint/2010/main" val="217362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Places and Regions</a:t>
            </a:r>
            <a:endParaRPr lang="en-US" dirty="0"/>
          </a:p>
        </p:txBody>
      </p:sp>
      <p:sp>
        <p:nvSpPr>
          <p:cNvPr id="3" name="Content Placeholder 2"/>
          <p:cNvSpPr>
            <a:spLocks noGrp="1"/>
          </p:cNvSpPr>
          <p:nvPr>
            <p:ph idx="1"/>
          </p:nvPr>
        </p:nvSpPr>
        <p:spPr/>
        <p:txBody>
          <a:bodyPr/>
          <a:lstStyle/>
          <a:p>
            <a:r>
              <a:rPr lang="en-US" dirty="0" smtClean="0"/>
              <a:t>Physical and Human Characteristics of place</a:t>
            </a:r>
          </a:p>
          <a:p>
            <a:r>
              <a:rPr lang="en-US" dirty="0" smtClean="0"/>
              <a:t>People create </a:t>
            </a:r>
            <a:r>
              <a:rPr lang="en-US" i="1" dirty="0" smtClean="0"/>
              <a:t>regions</a:t>
            </a:r>
            <a:r>
              <a:rPr lang="en-US" dirty="0" smtClean="0"/>
              <a:t> based on Earth’s complexity.</a:t>
            </a:r>
          </a:p>
          <a:p>
            <a:r>
              <a:rPr lang="en-US" dirty="0" smtClean="0"/>
              <a:t>How culture and experience influence people’s perceptions of places and regions.</a:t>
            </a:r>
            <a:endParaRPr lang="en-US" dirty="0"/>
          </a:p>
        </p:txBody>
      </p:sp>
    </p:spTree>
    <p:extLst>
      <p:ext uri="{BB962C8B-B14F-4D97-AF65-F5344CB8AC3E}">
        <p14:creationId xmlns:p14="http://schemas.microsoft.com/office/powerpoint/2010/main" val="3662920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 Physical Systems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8965" y="1905000"/>
            <a:ext cx="6301944" cy="3428999"/>
          </a:xfrm>
        </p:spPr>
      </p:pic>
    </p:spTree>
    <p:extLst>
      <p:ext uri="{BB962C8B-B14F-4D97-AF65-F5344CB8AC3E}">
        <p14:creationId xmlns:p14="http://schemas.microsoft.com/office/powerpoint/2010/main" val="3985310459"/>
      </p:ext>
    </p:extLst>
  </p:cSld>
  <p:clrMapOvr>
    <a:masterClrMapping/>
  </p:clrMapOvr>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755</Words>
  <Application>Microsoft Macintosh PowerPoint</Application>
  <PresentationFormat>On-screen Show (4:3)</PresentationFormat>
  <Paragraphs>72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Geography</vt:lpstr>
      <vt:lpstr>Geography is:</vt:lpstr>
      <vt:lpstr>How is Geography Useful?</vt:lpstr>
      <vt:lpstr>Geography </vt:lpstr>
      <vt:lpstr>1st - The World in Spatial Terms</vt:lpstr>
      <vt:lpstr>The World in Spatial Terms</vt:lpstr>
      <vt:lpstr>2nd – Places and Regions</vt:lpstr>
      <vt:lpstr> Places and Regions</vt:lpstr>
      <vt:lpstr>3rd – Physical Systems</vt:lpstr>
      <vt:lpstr>Physical Systems</vt:lpstr>
      <vt:lpstr>4th – Human Systems</vt:lpstr>
      <vt:lpstr>Human Systems</vt:lpstr>
      <vt:lpstr>5th – Environment and Society</vt:lpstr>
      <vt:lpstr>Environment and Society</vt:lpstr>
      <vt:lpstr>6th - Uses of Geography</vt:lpstr>
      <vt:lpstr>Uses of Geography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Pat Steed</dc:creator>
  <cp:lastModifiedBy>   </cp:lastModifiedBy>
  <cp:revision>94</cp:revision>
  <cp:lastPrinted>2013-05-24T16:53:07Z</cp:lastPrinted>
  <dcterms:created xsi:type="dcterms:W3CDTF">2011-04-13T12:51:57Z</dcterms:created>
  <dcterms:modified xsi:type="dcterms:W3CDTF">2014-08-21T12:57:17Z</dcterms:modified>
</cp:coreProperties>
</file>