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8" r:id="rId3"/>
    <p:sldId id="257" r:id="rId4"/>
    <p:sldId id="258" r:id="rId5"/>
    <p:sldId id="28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2" r:id="rId15"/>
    <p:sldId id="277" r:id="rId16"/>
    <p:sldId id="276" r:id="rId17"/>
    <p:sldId id="267" r:id="rId18"/>
    <p:sldId id="268" r:id="rId19"/>
    <p:sldId id="273" r:id="rId20"/>
    <p:sldId id="269" r:id="rId21"/>
    <p:sldId id="270" r:id="rId22"/>
    <p:sldId id="274" r:id="rId23"/>
    <p:sldId id="271" r:id="rId24"/>
    <p:sldId id="275" r:id="rId25"/>
    <p:sldId id="279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3" autoAdjust="0"/>
    <p:restoredTop sz="94660"/>
  </p:normalViewPr>
  <p:slideViewPr>
    <p:cSldViewPr>
      <p:cViewPr varScale="1">
        <p:scale>
          <a:sx n="41" d="100"/>
          <a:sy n="41" d="100"/>
        </p:scale>
        <p:origin x="-11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181D6-4773-4FC0-92B0-E961C5C9D985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DB911-D7A9-4369-A3BE-C705339CEF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5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DB911-D7A9-4369-A3BE-C705339CEF8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DB911-D7A9-4369-A3BE-C705339CEF8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8A66-AE5A-4C37-AB02-15DC1F815316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8D6B-A2E8-4054-89E2-C7DEBA3DC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8A66-AE5A-4C37-AB02-15DC1F815316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8D6B-A2E8-4054-89E2-C7DEBA3DC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8A66-AE5A-4C37-AB02-15DC1F815316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8D6B-A2E8-4054-89E2-C7DEBA3DC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8A66-AE5A-4C37-AB02-15DC1F815316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8D6B-A2E8-4054-89E2-C7DEBA3DC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8A66-AE5A-4C37-AB02-15DC1F815316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8D6B-A2E8-4054-89E2-C7DEBA3DC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8A66-AE5A-4C37-AB02-15DC1F815316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8D6B-A2E8-4054-89E2-C7DEBA3DC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8A66-AE5A-4C37-AB02-15DC1F815316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8D6B-A2E8-4054-89E2-C7DEBA3DC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8A66-AE5A-4C37-AB02-15DC1F815316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8D6B-A2E8-4054-89E2-C7DEBA3DC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8A66-AE5A-4C37-AB02-15DC1F815316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8D6B-A2E8-4054-89E2-C7DEBA3DC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8A66-AE5A-4C37-AB02-15DC1F815316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8D6B-A2E8-4054-89E2-C7DEBA3DC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8A66-AE5A-4C37-AB02-15DC1F815316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8D6B-A2E8-4054-89E2-C7DEBA3DC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78A66-AE5A-4C37-AB02-15DC1F815316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78D6B-A2E8-4054-89E2-C7DEBA3DC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Designing your own Restaurant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Hayes</a:t>
            </a:r>
            <a:endParaRPr lang="en-US" dirty="0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Fast-Casual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known as quick-casual and limited-service</a:t>
            </a:r>
          </a:p>
          <a:p>
            <a:r>
              <a:rPr lang="en-US" dirty="0"/>
              <a:t>T</a:t>
            </a:r>
            <a:r>
              <a:rPr lang="en-US" dirty="0" smtClean="0"/>
              <a:t>ypically perceived to offer better food quality and improved service over quick-service places. </a:t>
            </a:r>
          </a:p>
          <a:p>
            <a:r>
              <a:rPr lang="en-US" dirty="0" smtClean="0"/>
              <a:t>Their menus tend to be less extensive but also less expensive than casual dining restaurants. 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Quick-Serve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ake a business of convenience and speed of service. </a:t>
            </a:r>
          </a:p>
          <a:p>
            <a:r>
              <a:rPr lang="en-US" dirty="0" smtClean="0"/>
              <a:t>These restaurants typically have simple décor, inexpensive food items and fast counter-service. </a:t>
            </a:r>
          </a:p>
          <a:p>
            <a:r>
              <a:rPr lang="en-US" dirty="0" smtClean="0"/>
              <a:t>Most fast-food places fall into this category.</a:t>
            </a:r>
            <a:endParaRPr lang="en-US" dirty="0"/>
          </a:p>
        </p:txBody>
      </p:sp>
      <p:pic>
        <p:nvPicPr>
          <p:cNvPr id="2050" name="Picture 2" descr="http://www.cmhager.com/images/renderings/rend-mcdonalds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724400"/>
            <a:ext cx="2857500" cy="21336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ayout of your restaurant</a:t>
            </a:r>
          </a:p>
          <a:p>
            <a:r>
              <a:rPr lang="en-US" dirty="0"/>
              <a:t>T</a:t>
            </a:r>
            <a:r>
              <a:rPr lang="en-US" dirty="0" smtClean="0"/>
              <a:t>he employees you hire</a:t>
            </a:r>
          </a:p>
          <a:p>
            <a:r>
              <a:rPr lang="en-US" dirty="0"/>
              <a:t>T</a:t>
            </a:r>
            <a:r>
              <a:rPr lang="en-US" dirty="0" smtClean="0"/>
              <a:t>he food you serve</a:t>
            </a:r>
          </a:p>
          <a:p>
            <a:r>
              <a:rPr lang="en-US" dirty="0"/>
              <a:t>L</a:t>
            </a:r>
            <a:r>
              <a:rPr lang="en-US" dirty="0" smtClean="0"/>
              <a:t>iquor licensing </a:t>
            </a:r>
          </a:p>
          <a:p>
            <a:r>
              <a:rPr lang="en-US" dirty="0" smtClean="0"/>
              <a:t>Take-out</a:t>
            </a:r>
          </a:p>
          <a:p>
            <a:r>
              <a:rPr lang="en-US" dirty="0"/>
              <a:t>D</a:t>
            </a:r>
            <a:r>
              <a:rPr lang="en-US" dirty="0" smtClean="0"/>
              <a:t>elivery </a:t>
            </a:r>
          </a:p>
          <a:p>
            <a:r>
              <a:rPr lang="en-US" dirty="0"/>
              <a:t>C</a:t>
            </a:r>
            <a:r>
              <a:rPr lang="en-US" dirty="0" smtClean="0"/>
              <a:t>atering services</a:t>
            </a:r>
            <a:endParaRPr lang="en-US" dirty="0"/>
          </a:p>
        </p:txBody>
      </p:sp>
      <p:pic>
        <p:nvPicPr>
          <p:cNvPr id="1026" name="Picture 2" descr="http://www.sftravel.com/images/restaurants/cheap-restaurants-san-francis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143000"/>
            <a:ext cx="3810000" cy="2857500"/>
          </a:xfrm>
          <a:prstGeom prst="rect">
            <a:avLst/>
          </a:prstGeom>
          <a:noFill/>
        </p:spPr>
      </p:pic>
      <p:pic>
        <p:nvPicPr>
          <p:cNvPr id="1028" name="Picture 4" descr="http://www.candorestaurant.com/wp-content/uploads/2010/07/Contact-CO-Restaura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191000"/>
            <a:ext cx="2158111" cy="2286000"/>
          </a:xfrm>
          <a:prstGeom prst="rect">
            <a:avLst/>
          </a:prstGeom>
          <a:noFill/>
        </p:spPr>
      </p:pic>
      <p:pic>
        <p:nvPicPr>
          <p:cNvPr id="1030" name="Picture 6" descr="http://demo.hotjoomlatemplates.com/restaurant/images/stories/demo/restauran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419600"/>
            <a:ext cx="2724585" cy="19621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Lighting- Dark and cozy? Bright and cheerful? Lots of windows? Black ceilings? </a:t>
            </a:r>
          </a:p>
          <a:p>
            <a:r>
              <a:rPr lang="en-US" dirty="0" smtClean="0"/>
              <a:t>Seating- Booths? Intimate tables? Picnic Tables? Bar? Benches? </a:t>
            </a:r>
          </a:p>
          <a:p>
            <a:r>
              <a:rPr lang="en-US" dirty="0" smtClean="0"/>
              <a:t>Flooring- Wood? Tile? Carpet? </a:t>
            </a:r>
          </a:p>
          <a:p>
            <a:r>
              <a:rPr lang="en-US" dirty="0" smtClean="0"/>
              <a:t>Walls- Paint? Wallpaper? Memorabilia hung?</a:t>
            </a:r>
          </a:p>
          <a:p>
            <a:r>
              <a:rPr lang="en-US" dirty="0" smtClean="0"/>
              <a:t>Music</a:t>
            </a:r>
          </a:p>
          <a:p>
            <a:r>
              <a:rPr lang="en-US" dirty="0" smtClean="0"/>
              <a:t>Décor- Plants? Paintings? Advertisements? 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Uniforms?</a:t>
            </a:r>
          </a:p>
          <a:p>
            <a:r>
              <a:rPr lang="en-US" dirty="0" smtClean="0"/>
              <a:t>Training</a:t>
            </a:r>
          </a:p>
          <a:p>
            <a:r>
              <a:rPr lang="en-US" dirty="0" smtClean="0"/>
              <a:t>Formality</a:t>
            </a:r>
          </a:p>
          <a:p>
            <a:r>
              <a:rPr lang="en-US" dirty="0" smtClean="0"/>
              <a:t>Quantity</a:t>
            </a:r>
          </a:p>
          <a:p>
            <a:r>
              <a:rPr lang="en-US" dirty="0" smtClean="0"/>
              <a:t>Shifts</a:t>
            </a:r>
          </a:p>
          <a:p>
            <a:r>
              <a:rPr lang="en-US" dirty="0" smtClean="0"/>
              <a:t>Leadership Opportunities</a:t>
            </a:r>
          </a:p>
          <a:p>
            <a:pPr lvl="1"/>
            <a:r>
              <a:rPr lang="en-US" dirty="0" smtClean="0"/>
              <a:t>Floor Captain/Head Waitress</a:t>
            </a:r>
          </a:p>
          <a:p>
            <a:pPr lvl="1"/>
            <a:r>
              <a:rPr lang="en-US" dirty="0" smtClean="0"/>
              <a:t>FOH Manager</a:t>
            </a:r>
          </a:p>
          <a:p>
            <a:pPr lvl="1"/>
            <a:r>
              <a:rPr lang="en-US" dirty="0" smtClean="0"/>
              <a:t>BOH Manager</a:t>
            </a:r>
          </a:p>
          <a:p>
            <a:endParaRPr lang="en-US" dirty="0"/>
          </a:p>
        </p:txBody>
      </p:sp>
      <p:pic>
        <p:nvPicPr>
          <p:cNvPr id="31746" name="Picture 2" descr="http://www.waspreporter.nl/assets/waspreporter/WaspReporter%206.3/Reading%20File%206.3/RF%202stersa.jpg"/>
          <p:cNvPicPr>
            <a:picLocks noChangeAspect="1" noChangeArrowheads="1"/>
          </p:cNvPicPr>
          <p:nvPr/>
        </p:nvPicPr>
        <p:blipFill>
          <a:blip r:embed="rId2"/>
          <a:srcRect l="29333" t="23460" r="9333"/>
          <a:stretch>
            <a:fillRect/>
          </a:stretch>
        </p:blipFill>
        <p:spPr bwMode="auto">
          <a:xfrm>
            <a:off x="7162800" y="1143000"/>
            <a:ext cx="1828800" cy="2594114"/>
          </a:xfrm>
          <a:prstGeom prst="rect">
            <a:avLst/>
          </a:prstGeom>
          <a:noFill/>
        </p:spPr>
      </p:pic>
      <p:pic>
        <p:nvPicPr>
          <p:cNvPr id="31748" name="Picture 4" descr="http://i.dailymail.co.uk/i/pix/2009/06/11/article-1192323-054ED723000005DC-953_468x356.jpg"/>
          <p:cNvPicPr>
            <a:picLocks noChangeAspect="1" noChangeArrowheads="1"/>
          </p:cNvPicPr>
          <p:nvPr/>
        </p:nvPicPr>
        <p:blipFill>
          <a:blip r:embed="rId3"/>
          <a:srcRect l="39316"/>
          <a:stretch>
            <a:fillRect/>
          </a:stretch>
        </p:blipFill>
        <p:spPr bwMode="auto">
          <a:xfrm>
            <a:off x="4953000" y="1143000"/>
            <a:ext cx="2097212" cy="2628900"/>
          </a:xfrm>
          <a:prstGeom prst="rect">
            <a:avLst/>
          </a:prstGeom>
          <a:noFill/>
        </p:spPr>
      </p:pic>
      <p:pic>
        <p:nvPicPr>
          <p:cNvPr id="31750" name="Picture 6" descr="http://4.bp.blogspot.com/-vjazmU-9vWw/Tu_bRU8es5I/AAAAAAAABMk/6fDCpizwuLs/s1600/hooters-girls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886200"/>
            <a:ext cx="2614220" cy="2849500"/>
          </a:xfrm>
          <a:prstGeom prst="rect">
            <a:avLst/>
          </a:prstGeom>
          <a:noFill/>
        </p:spPr>
      </p:pic>
      <p:pic>
        <p:nvPicPr>
          <p:cNvPr id="31752" name="Picture 8" descr="http://media.victoriaadvocate.com/img/photos/2011/07/13/ep_lobsterlady_071211_05_c_144972.jpg"/>
          <p:cNvPicPr>
            <a:picLocks noChangeAspect="1" noChangeArrowheads="1"/>
          </p:cNvPicPr>
          <p:nvPr/>
        </p:nvPicPr>
        <p:blipFill>
          <a:blip r:embed="rId5"/>
          <a:srcRect l="4713" r="38733" b="22124"/>
          <a:stretch>
            <a:fillRect/>
          </a:stretch>
        </p:blipFill>
        <p:spPr bwMode="auto">
          <a:xfrm>
            <a:off x="3657600" y="4419600"/>
            <a:ext cx="2514600" cy="2305051"/>
          </a:xfrm>
          <a:prstGeom prst="rect">
            <a:avLst/>
          </a:prstGeom>
          <a:noFill/>
        </p:spPr>
      </p:pic>
      <p:pic>
        <p:nvPicPr>
          <p:cNvPr id="31754" name="Picture 10" descr="http://gb.fotolibra.com/images/previews/804892-florida-fort-lauderdale-las-olas-art-festival-cheesecake-factory-waiter-diner.jpeg"/>
          <p:cNvPicPr>
            <a:picLocks noChangeAspect="1" noChangeArrowheads="1"/>
          </p:cNvPicPr>
          <p:nvPr/>
        </p:nvPicPr>
        <p:blipFill>
          <a:blip r:embed="rId6"/>
          <a:srcRect l="38000" t="5333"/>
          <a:stretch>
            <a:fillRect/>
          </a:stretch>
        </p:blipFill>
        <p:spPr bwMode="auto">
          <a:xfrm>
            <a:off x="3581400" y="1143000"/>
            <a:ext cx="1131195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2" name="Picture 12" descr="http://t1.gstatic.com/images?q=tbn:ANd9GcRgp_-vjuQuikuztslUILttv3ffr_VYvX60bz_J66_3ySWblEQhA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7155" y="2209800"/>
            <a:ext cx="1776845" cy="144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&amp; Logo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will your restaurant be named?</a:t>
            </a:r>
          </a:p>
          <a:p>
            <a:pPr lvl="1"/>
            <a:r>
              <a:rPr lang="en-US" dirty="0" smtClean="0"/>
              <a:t>Ex: Jack’s Oyster House (what if establishment changed owners?)</a:t>
            </a:r>
          </a:p>
          <a:p>
            <a:pPr lvl="1"/>
            <a:r>
              <a:rPr lang="en-US" dirty="0" smtClean="0"/>
              <a:t>Ex:  Chuck E. Cheese (Serves cheesy pizza with a Mouse Mascot)</a:t>
            </a:r>
          </a:p>
          <a:p>
            <a:r>
              <a:rPr lang="en-US" dirty="0" smtClean="0"/>
              <a:t>Name must match theme</a:t>
            </a:r>
          </a:p>
          <a:p>
            <a:pPr lvl="1"/>
            <a:r>
              <a:rPr lang="en-US" dirty="0" smtClean="0"/>
              <a:t>Ex: Taco Bell (Serves tacos, burritos, nachos, etc)</a:t>
            </a:r>
          </a:p>
          <a:p>
            <a:pPr lvl="1"/>
            <a:r>
              <a:rPr lang="en-US" dirty="0" smtClean="0"/>
              <a:t>Ex: </a:t>
            </a:r>
            <a:r>
              <a:rPr lang="en-US" dirty="0" err="1" smtClean="0"/>
              <a:t>Panera</a:t>
            </a:r>
            <a:r>
              <a:rPr lang="en-US" dirty="0" smtClean="0"/>
              <a:t> Bread (Serves homemade bread, café sandwiches, soups, salads)</a:t>
            </a:r>
          </a:p>
          <a:p>
            <a:r>
              <a:rPr lang="en-US" dirty="0" smtClean="0"/>
              <a:t>What will be your logo? Where will you have it? </a:t>
            </a:r>
          </a:p>
          <a:p>
            <a:pPr lvl="1"/>
            <a:r>
              <a:rPr lang="en-US" dirty="0" smtClean="0"/>
              <a:t>The Golden Arches</a:t>
            </a:r>
          </a:p>
          <a:p>
            <a:endParaRPr lang="en-US" dirty="0"/>
          </a:p>
        </p:txBody>
      </p:sp>
      <p:pic>
        <p:nvPicPr>
          <p:cNvPr id="35842" name="Picture 2" descr="http://t2.gstatic.com/images?q=tbn:ANd9GcQJ9zQVxAi-3N59skCjfip8N2WVCze4w21U0qruMdmm_hXklWP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5486400"/>
            <a:ext cx="1659511" cy="1238251"/>
          </a:xfrm>
          <a:prstGeom prst="rect">
            <a:avLst/>
          </a:prstGeom>
          <a:noFill/>
        </p:spPr>
      </p:pic>
      <p:pic>
        <p:nvPicPr>
          <p:cNvPr id="35844" name="Picture 4" descr="http://www.genxmex.com/ImageLibrary/STACKED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3581400"/>
            <a:ext cx="854288" cy="1095376"/>
          </a:xfrm>
          <a:prstGeom prst="rect">
            <a:avLst/>
          </a:prstGeom>
          <a:noFill/>
        </p:spPr>
      </p:pic>
      <p:sp>
        <p:nvSpPr>
          <p:cNvPr id="35846" name="AutoShape 6" descr="data:image/jpeg;base64,/9j/4AAQSkZJRgABAQAAAQABAAD/2wBDAAkGBwgHBgkIBwgKCgkLDRYPDQwMDRsUFRAWIB0iIiAdHx8kKDQsJCYxJx8fLT0tMTU3Ojo6Iys/RD84QzQ5Ojf/2wBDAQoKCg0MDRoPDxo3JR8lNzc3Nzc3Nzc3Nzc3Nzc3Nzc3Nzc3Nzc3Nzc3Nzc3Nzc3Nzc3Nzc3Nzc3Nzc3Nzc3Nzf/wAARCAB/AMwDASIAAhEBAxEB/8QAHAABAAEFAQEAAAAAAAAAAAAAAAcBAwQFBggC/8QAOhAAAQMDAwIFAwIFAgUFAAAAAQIDBAAFEQYSIRMxByJBUWEUcYEykRUjJKHRQmIXM3KxwVJUg5Tw/8QAGgEBAAMBAQEAAAAAAAAAAAAAAAECAwQFBv/EAC4RAAIBAwMEAgECBgMAAAAAAAABAgMEEQUSITFBUWETFKEVcSIjJDJCkYHR8P/aAAwDAQACEQMRAD8AnGlKUApSlAKUpQClKUApVCcVztz1fDgSlRkx35LiThZZ24SfbJIz+KA6Oma55WrbT9D9SmQlTnI+mCh1dwAJTt9Dgg88YIOcGuQmeKa0vrTEtSVtpJAW49jd8gAGr0qcqsnGHLRWMlKW1dSUKpkc89qj2B4lJRMZjX22OW5Loz1lqwlCTnClBQBCeO9UuOqJ8ueBbX1IjqP8lLaE5Ukd1KKgcA+n496icXDqaKLbwiRKVotK3hd2gLU+nbIZXscHHPzj09R+K3tUyVawKUpUgUpSgFKUoBSlKAUpSgFKUoBSlKAUpSgFKUoDGuTqmbfJdR+ptpahj3CSai+2W9h61hLpK3F7svnlYOSMg+/r+TUqSWg8w40rstJSfyKjO1hcQu22Tw/HUoHHY++P/wB6is6uccHZZbd7Ujmbyh0Q3nW1/wA1sGPJAH6hkeY+3+FfFc4HA2QolKdqhjPwa7dYZkyZC0sL6MpALgWBjONp/cY/asFi0PQ3mGbO2hx5zyIDjYUtSu/KuMDAUTk122t59enJKGW/+DkrZoyk6UU2/Zh3VMzUEoSU2r6ZxYy4pT5UlfHsQMD4FW7dfBa1rjsvtXGUhAQGmwpXTTk8FQ+/9q3r0CUy4tu8LJfYOVstq/l5xkdu/BHfIr6mWZGlJ9pdQ6yTIbdK2WW0oSDjISkjuM+/tmuGMqjgoSSUV2X/AH1MbV3MqilVlt/Y3PhVJny5V3clx0stqWlQ78KycjB9PnjmpJHauU8P4T7FpckykpSuS5vTg58vv+5V+MV1datp9Fg3k8tilKUKilKUApSlAKUpQClKUApSlAKUpQClKUApSlAUIzXI61sMd1td1adTGksgKWpQJDgHYYHO70BH2INdPPfMaE/ICd5abUvb74GcVwcu8zb7HVbnG2Os6epFDZKdziPOEEknggEZoSm08o0Ebeyzl8BO45wCVHJOfbv8AV8XORc4kUy7ZGkomMkLaw2CVehA74JSVd6yGZCG5n83+WuMopfbXwpokHlQ9P8ABzWFru8XOxQ41zg9F2IhwB5oj9QI8p3e2cdvis5SakkjrpUYTg5yZR+43G5Whc25tBiQ6ylDqnUlJLhG0JCcZKuQOMc1iaUX/GoSGXZCSY24KG3Ckq3EqASP08ntzwa1ovLPiBp2Va1DoXUEuNtJClBQScjBA7ehpoa2OWv+iWOjPW4UrefBS2ws+XIJ74A7epNQ28ckNUYTTzmOCW9E3OZLemRJbpeDABQsgZHJSRkenl9fmuurUafszFmhdFpxTjq+XXld1q9/gfArahQ7VovZyyab4PqlKVJApSlAKUpQClKUApSlAKUpQClKUApSlAKUpQFiYpKYrynMbA2onPtioitzkxlm3yozjbMlpIUC83uGSkjtke9d14lSH2dLOtxV7FyHUMqV/tUfMB8kZH5riApuTCCkrKWnG870qwQCO4PpQFvUF6eW2yLwuK+6sqT1Go4Q6nsRtUDnHoa5Vc0yQY85K34C09NbSleYJzkKB7ZBAPb3rI1ApoPRG2mFISlKsOL/AFOZx69z27msS3tsuXGI3KOGFPJC89sZ9a9GlZ0Y20riom8LpnwaU04P5PwfDLUG2Pl61SFOyFIUgOhktBpJ9hnJV8+lWlZUkgqP3zkiup1sq5JUY78Bli2Nu4jutNgbuOPNn/xXJur6aQrGfMB+5xW+iOnXtPk2rl+cmzqfM3KaRtLff7zb29ka6SgAcjcvdj454qSNOa3kKhwnLy0303kpBfaByCogJJT7HPJ9KiliO/LX0oiStZ4yB5U/c+lddGtzhkRrXAbW8HEbQ0nnp9h1D7JHJ+4GOe/HrEI03H66Xs829jUhiVHzz7JnSc19VaYQW20oyTtAFXa40boUpShIpSlAKUpQClKUB8lQHesddxhofDC5TCXiQA2XBuyewxUfeKOq5EBbdmtjzjD60Bx95HcIOQEg+hOO/sKiKdMaiKMhx8JlA9RDijuXvHIOTznOK553CjPYllns2ujzq27uJyUY9s9z0+5PiNLKHZLKFjulTgBH4qrs6MyoJefabURkBTgGa813iQq9SDPe2uSJURha1qAyV9JIJP5FXbxPdvBjPz0hyQ1EQw44vBLhTnKvjOe1VlcqLawaUdDq1YwmpcSWc+PR6PXOioWELkNJWeyVOAE+1DMjJd6Sn2g5nGwrGf2rzJJny5cZq4SXy5MbYSUPqSNySnO309MCr18ny0uG7IeP8S6TbokYG7fsTz271b7CzjHfBmtIk4qW7rFy6eOx6ZcfbaQVurShA7qUcAVaE6MWesJDXSzjfvGM/evPupdSSr8rrS3lGGhA6bJPlwByojsSSCeawbXcpMnTM2EuI+3bTIafjqcaIbUvJCtpxg9xUK4znC4RD0iUVTU5pSm1x6PQl1RbLvb1sTHWVR1KT5g6PKsHKSD6EEZH2rk2NER0Jecj6ld6OckBtopbzycH0yeeaiAqWiOqOpw/RBfWDAA2heMFWPfFdFo+FOc8PdRXR1aUW2UAmNHSkAEpVtUo8ZPbA/NTTuN6bS6C70h2zhGUuZPHTt5OqleG1tlyOvJ1dJccHYno8fHavpHhTAfQS1qOYtPYlDbRH/aoolKixUb3WQUk48qBXbeDF9UrUj1saLqYL8dToQUYSHE4yR8kf9q1oX1Wa2rKRbUNKVnDmpl+DonvCphLSTJ1Pci22OOqlspT+4q0rwstTrAdXqV9cfcMkoa2nnsTiuS1tqJ++XKUp55Yt7C1Iaj7vLhJxuI9SSM81rbPPmS9K3WM6y+i19VhyMHG8Nle/wA5ScYP+moheTipRh0RV6TKnCnumlKfb0Sk3ohhEf8Ap9TLQwgbctss7U8ft+9dRZodos8VYgutBClguvKdCitWO6le/FQJFmuMWu4WvZmJMU0vbgbULSrJVjHOQAPxWvRLfbckWtLu2C42l9bASNpcC0gK++DisVdKX+jaeg1Yf3S/yUf3z3PTYuMInAlxznsA6n/Nfb02Mwra8+02rvhawD/evLziZCZTbUGGlbilpS0pJSkhZ4TjPAOcV0WqxPdetxv7J/iSYKBIDgSVbgSM8cc9+Pep+x/A54KvRv6pW6ny89vBP7U2M8ray+04rGcIWCcV8SbjEjLCJEplpRGQlxwJJ/evPOiV3xnUbcqyWtSgwMSS2pAy0rPcE88pzx7Vr7g7LnyA66j6qU+5tUp9fYk+57DJx7VLrvCeOpSGkqU5rfxBc8c/6PTTkyOzt6z7Te4ZG9YGa+W50R1YQ1JZWo9kpcBNQBqCPdE2rT7OpGlic0w+hQd2kpSHBs5HBGMc1q9Pm8ov0ZdhtynJLDiXB0lISpSAfMOcdxkfmp+b+ZswUWmL6n2ZT454wel0yGlLKEuIKx3SFDNW5E+LGIEiQy0T2C1hOf3rz9OuV3sWv5kiMhTElPWceykFJQrlIJ/Ke3tWmus1brokzQ9NkurCMuedaiewH79hUTruOFt5Za20pV1KbqJRj1Z6gbdQ6kKQoKSeQQcg191F3glPmvxLtBl9VDMN9IZYeb2KaChuIwee/PNSjW65R5U4qMnFPOO5B3io043rFxawoIdYbW2ccEDI/sR/etPouTZbTqJ+636KZCEx9rADfU2Lzycfb1+TUx620wjU1q6AcDMpklcd3GQFYxg+4NQlddPamtri4siwTH3BwHYqC42skdwQO33rjnSnCrvh3Ppbe/s7ixVtcva4/wDkXtcyYr+o7s/blNiOtLamS2eMFpPbHzn85rWuQ0QIVvV11uGXAblL6ih5VKByB8cVKenPDy1XrR1ib1Lb30y4sdSdhcU0pOVEnIB+3et9c/DrTd0gQIMyI6piA10o+19SSlPsSDk/mtHbp556nFT1l03DEeIprr19kGKgOt2KA+6CmPNZKWnPQqSSCn785rDvMoGGWVEKkLQlpttvJKiAAOPxXoxOjbENOo0+5CDttbzsbcUVFPOchXcHJrX2Tw00rZZ7c6FbiZLRy2t55bm0+4BOKn663ZyRHWZKhs2c4az6ZD2oLI7YpYtsxJSh1kLZJ/1oPp9weD+KzZurpFwsH8BmNtkxlNONOtpCQlA8oSR75Pept1Bp22aihmJd4ofazlPJCkH3ChyK0Vr8MNL2v6v6aI9mWwY7pXIWryEgkDJ47DnvUK3w3h8MmWs74098Myg1z6XYgwPFUt1k+ZsNglXonJxzUjWe8x5nhRcbShSBJtrQbWhIx5CrKFfkd/kGuvtvhppa2NTWosJzZNZLLwcfWrKc54yeDx3Fa2d4dWiz2O7DTkZ1EqTGKSFvrWFhJ3Ywc88cfekaHxp4fYV9V+1OHyRxiWc+F4IflviO2FltTuVYwO9Sb4FXAyLbdYshZDiJW9phavMhsgdh7Zz+ajsW7UWMnTF1H/wn/FZNo01qidOkSEW+5W5uPGUtSV72y9g8JBT3PsKztoTp9YnfrNzbXcVsq+OMfnJlaxsyrLf5UB7PSfKnmFEY3oUTx9wSR+1XlapkT9MSLFJQ2W4X05ZW2gJ2oCwNpx3PzxXY6A07I1BpKRE1pAdLSZavpmZO5LracDzbv1ZySO/pW/tfhrpq1sT2Y0V7ZOZ6L4W+pRKPYEnj7itI0MN4fU4amrqShGUE3B8PykQnGhJkC5TVPuJ+haYKW0kbVlxwpOfsKwgpP8WdypI/ph3PH/MTU/Wfw705ZmpzMCI6luc10nwt9S9yfjJ47+lWrX4ZaWtS5K4cJ0Kkx1R3N7615QrGQMng8Dmn1lxz2wT+tybeY9Zbuv4IEnx3HlFQlBLQAJQeQcV1Gq7w3e5FvuTadiXoTflPGCCQcZ9Mjg1I3/B7Rn/sZH/23P8ANbK5eHem7lbLdb5URwx7egojhLykqSDjOSDk9vWn13s2ZH6xH7SuFDnnu+5DGiJ38B1hDuEp1UhLiXGEtpTuUNw4wPuB+K+LvMan3B+cIrcMPZU6y24VIK8ncoZHlz6ipitfhdpW03KPcYcJ4SY697alyFqAP2Jq1cfCjSdwmPypESQHH3FOuJRKWElSjknGeO/pUyouUVFszparTpXEq8afL9v8+SIDc37jaLauSoqbYW+zGWsjKmwUn+xJFY9nlIsmo4F6myC5GiP9QtgZIByDj55qe5+htPTrHGsrsIpgRlBTTbbikkH/AKgc+vvWqY8JNHMPtPIgvlbSwtO6U4RkHI4J5oqGJ7kyJaqp23wSh57+fR0l3VbXrFIdugSmA4xueLoxhBHrUDXe3KtFwSyiWxKZP8yPIYdCiQDxnHKVDIqedUWxV3sE62tOJbXJZLaVqBIST6kCvPL8C+RXC25pm6B4nGEx1KBP/UBVbmEpJJI20S4pUJSdWpheMdSV/CzVLt2VJtM8l2bGbS6JJxl1BJwD8jt9sVI9Qt4eaX1VaEvX1yMlqXMWhlMZ1PmbaCuVK9s/+P2mZG7aN2M45xXRBNRSl1PIup0515yprEW+D6xxXOasv0uxybM3FisPIuE1MVanXSjpkgnPAOeEmukrndd2SRf7CqHCdDMoPNuNO5wUEHkg4PO0mrGBo5+t5yZF5dtMSDMt1ttwm/UfUKBXnf5cbTz/AC1fsK39o1ZaLo00WJzHVVH66gCdoSMbiFEYUEk4JB4rmoeiplp03qq2Qg26Z7RYgArxtb6e0BR9MKUs1dn6Wm3K2Wq2LgR4rKbY5EkuNP8ALO4I8qRjzDKBnt3oDol6ssqGXXVTPK2AVJ6Lm7aTgKCduSn/AHAEfNIurbDLbdcjXWM4lpCVrKCTwo4SR75PAxnnjvWmh2m7RkPvm0MGSInQbCri48slX6gFLACUjg+5+K+GtKvPaTtsd2AzEuUJLI2NPbQ50yDt6ieQCeR7GgOrtt0h3NDioT6XOmoJcSQUqbVjOFJIBScEHBA71iwdS2i4yjGgzUOu+YDalW1RT+oJVjaoj1AJxVjTlulQxMdkxW47jy07f6lchSkgcFalfOeB6etctZbDqeBcrW87GS81GUvr9S4AJJWCCpttKAAOc8884oC94pXSfY3rHNj3eZDhuzRHktsNJXvSUlXA2k7jtwPvV/S8y9zbW5ql+XLlx5SFORLMwlk7UZwkFeBlWBnuAMkelZGvLVfbtPsf8IiQ3I8Ge3MdW++UklORsAwe4UeftX3a42obNcLpGhWuAuzFZegJTJ6a0rVgqSRggJKio/HzmgMLTOp5UfT13umpHnyuNPcbEdTADjQyNjWE5ClcjBHvWLp28XmV4iGNMRdosN6C4/8ARzg0UoO5O0oKM8YJGCciqLseo5tvucV62sRHZFw+vju/VBaErQpK0JWAnOCU4OPQ1s4EbU8nWEO63S2QY0ZuI5GUGphcWkqIUVY2jIykAD5zQG9veo7TYi2LnLDS3AVJbQ2txxSR3IQgFWB6nGBVl3V1hZDanLpHKXGg8lTeVpDZ7LUQCEp4PJwOK115tE9rU38cgQ2bgHoX0bsd1wI2AKKgpJPoc4I+1c3ddJajfjSWIkSNGS/b0Rm2oUwMtMfq3JVlBUoDORzz7CgO5n6os9vlCLLnITILKXktJQtalNqJAUkJB3DIOcdvXFZUucs2lyZbiy//ACuq0VKOxYxkcj4rQW2HeGrkJkq0RkrRa24ySmUFELSVEpHHCTkc1k6Zt1wi6Hi2mcyhqYxC+lwlzckkJ2g5HvQF+06rtVxhpfTMbSfpxIXuCkpCMDcQpQAUATgkZxWdb7vCuK1oiP73GwFKQpCkKAOcHaoA4ODg9jiuQOnr5ebezEusWJA+lhKZbVFklYdWduAfKClPlGec5J9q3WnLbNjy3ZM+EhhRaS2k/XOSlHnKhlQASkHt7/FAZrepbQ7clW5qahclLhaWkJUUpc/9BXjaFf7c5+K0fivOn2rTrVxt9zkQOjKaS8tlCVZbUoJOQQc4znitUuwanZuapLEUPAXP6spXPS204ndkYbDed2MfqJ7d63niHa7xebC3Bs8aM48t9p10vvFCUBCgvjg5yQBQGu0vKvN7cdvgus1NsZUpti2ltrqv7BgqcO3KST/p4IwPfAu6Y1JOcmall6iU/BiwlIcRFktoCo7WzJJUkndkg+9X4sTUlv1LIlRbfCVb5zKFyGvq8dOQAQpSfLzkBA5x2zWues9/uj+oGLjaG40a8tIZLrUxK1NAI2k4wM80BaZ1Fc5+t7KW2rvCgTUrwxKS30XkBJIWMZUlXbg4PbjvXQaBv87UNslyLiy008xNejgNEkYSrHrWpbhavduNiclWq2pZthKXFNziS7lGzcAUcDHODzXQaRaubEeai6W23wAZbi2EQhgLbJyFq5/UTnJ9aA3wGKrSlAKYpSgKYFMCq0oCmKYFVpQDFUxVaUBTFMCq0oCmKYqtKApgUwKrSgKYFMVWlAUwKYqtKApgCmBVaUBTFMCq0oCmKYqtKAUpSgP/2Q=="/>
          <p:cNvSpPr>
            <a:spLocks noChangeAspect="1" noChangeArrowheads="1"/>
          </p:cNvSpPr>
          <p:nvPr/>
        </p:nvSpPr>
        <p:spPr bwMode="auto">
          <a:xfrm>
            <a:off x="63500" y="-520700"/>
            <a:ext cx="1714500" cy="1076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data:image/jpeg;base64,/9j/4AAQSkZJRgABAQAAAQABAAD/2wBDAAkGBwgHBgkIBwgKCgkLDRYPDQwMDRsUFRAWIB0iIiAdHx8kKDQsJCYxJx8fLT0tMTU3Ojo6Iys/RD84QzQ5Ojf/2wBDAQoKCg0MDRoPDxo3JR8lNzc3Nzc3Nzc3Nzc3Nzc3Nzc3Nzc3Nzc3Nzc3Nzc3Nzc3Nzc3Nzc3Nzc3Nzc3Nzc3Nzf/wAARCAB/AMwDASIAAhEBAxEB/8QAHAABAAEFAQEAAAAAAAAAAAAAAAcBAwQFBggC/8QAOhAAAQMDAwIFAwIFAgUFAAAAAQIDBAAFEQYSIRMxByJBUWEUcYEykRUjJKHRQmIXM3KxwVJUg5Tw/8QAGgEBAAMBAQEAAAAAAAAAAAAAAAECAwQFBv/EAC4RAAIBAwMEAgECBgMAAAAAAAABAgMEEQUSITFBUWETFKEVcSIjJDJCkYHR8P/aAAwDAQACEQMRAD8AnGlKUApSlAKUpQClKUApVCcVztz1fDgSlRkx35LiThZZ24SfbJIz+KA6Oma55WrbT9D9SmQlTnI+mCh1dwAJTt9Dgg88YIOcGuQmeKa0vrTEtSVtpJAW49jd8gAGr0qcqsnGHLRWMlKW1dSUKpkc89qj2B4lJRMZjX22OW5Loz1lqwlCTnClBQBCeO9UuOqJ8ueBbX1IjqP8lLaE5Ukd1KKgcA+n496icXDqaKLbwiRKVotK3hd2gLU+nbIZXscHHPzj09R+K3tUyVawKUpUgUpSgFKUoBSlKAUpSgFKUoBSlKAUpSgFKUoDGuTqmbfJdR+ptpahj3CSai+2W9h61hLpK3F7svnlYOSMg+/r+TUqSWg8w40rstJSfyKjO1hcQu22Tw/HUoHHY++P/wB6is6uccHZZbd7Ujmbyh0Q3nW1/wA1sGPJAH6hkeY+3+FfFc4HA2QolKdqhjPwa7dYZkyZC0sL6MpALgWBjONp/cY/asFi0PQ3mGbO2hx5zyIDjYUtSu/KuMDAUTk122t59enJKGW/+DkrZoyk6UU2/Zh3VMzUEoSU2r6ZxYy4pT5UlfHsQMD4FW7dfBa1rjsvtXGUhAQGmwpXTTk8FQ+/9q3r0CUy4tu8LJfYOVstq/l5xkdu/BHfIr6mWZGlJ9pdQ6yTIbdK2WW0oSDjISkjuM+/tmuGMqjgoSSUV2X/AH1MbV3MqilVlt/Y3PhVJny5V3clx0stqWlQ78KycjB9PnjmpJHauU8P4T7FpckykpSuS5vTg58vv+5V+MV1datp9Fg3k8tilKUKilKUApSlAKUpQClKUApSlAKUpQClKUApSlAUIzXI61sMd1td1adTGksgKWpQJDgHYYHO70BH2INdPPfMaE/ICd5abUvb74GcVwcu8zb7HVbnG2Os6epFDZKdziPOEEknggEZoSm08o0Ebeyzl8BO45wCVHJOfbv8AV8XORc4kUy7ZGkomMkLaw2CVehA74JSVd6yGZCG5n83+WuMopfbXwpokHlQ9P8ABzWFru8XOxQ41zg9F2IhwB5oj9QI8p3e2cdvis5SakkjrpUYTg5yZR+43G5Whc25tBiQ6ylDqnUlJLhG0JCcZKuQOMc1iaUX/GoSGXZCSY24KG3Ckq3EqASP08ntzwa1ovLPiBp2Va1DoXUEuNtJClBQScjBA7ehpoa2OWv+iWOjPW4UrefBS2ws+XIJ74A7epNQ28ckNUYTTzmOCW9E3OZLemRJbpeDABQsgZHJSRkenl9fmuurUafszFmhdFpxTjq+XXld1q9/gfArahQ7VovZyyab4PqlKVJApSlAKUpQClKUApSlAKUpQClKUApSlAKUpQFiYpKYrynMbA2onPtioitzkxlm3yozjbMlpIUC83uGSkjtke9d14lSH2dLOtxV7FyHUMqV/tUfMB8kZH5riApuTCCkrKWnG870qwQCO4PpQFvUF6eW2yLwuK+6sqT1Go4Q6nsRtUDnHoa5Vc0yQY85K34C09NbSleYJzkKB7ZBAPb3rI1ApoPRG2mFISlKsOL/AFOZx69z27msS3tsuXGI3KOGFPJC89sZ9a9GlZ0Y20riom8LpnwaU04P5PwfDLUG2Pl61SFOyFIUgOhktBpJ9hnJV8+lWlZUkgqP3zkiup1sq5JUY78Bli2Nu4jutNgbuOPNn/xXJur6aQrGfMB+5xW+iOnXtPk2rl+cmzqfM3KaRtLff7zb29ka6SgAcjcvdj454qSNOa3kKhwnLy0303kpBfaByCogJJT7HPJ9KiliO/LX0oiStZ4yB5U/c+lddGtzhkRrXAbW8HEbQ0nnp9h1D7JHJ+4GOe/HrEI03H66Xs829jUhiVHzz7JnSc19VaYQW20oyTtAFXa40boUpShIpSlAKUpQClKUB8lQHesddxhofDC5TCXiQA2XBuyewxUfeKOq5EBbdmtjzjD60Bx95HcIOQEg+hOO/sKiKdMaiKMhx8JlA9RDijuXvHIOTznOK553CjPYllns2ujzq27uJyUY9s9z0+5PiNLKHZLKFjulTgBH4qrs6MyoJefabURkBTgGa813iQq9SDPe2uSJURha1qAyV9JIJP5FXbxPdvBjPz0hyQ1EQw44vBLhTnKvjOe1VlcqLawaUdDq1YwmpcSWc+PR6PXOioWELkNJWeyVOAE+1DMjJd6Sn2g5nGwrGf2rzJJny5cZq4SXy5MbYSUPqSNySnO309MCr18ny0uG7IeP8S6TbokYG7fsTz271b7CzjHfBmtIk4qW7rFy6eOx6ZcfbaQVurShA7qUcAVaE6MWesJDXSzjfvGM/evPupdSSr8rrS3lGGhA6bJPlwByojsSSCeawbXcpMnTM2EuI+3bTIafjqcaIbUvJCtpxg9xUK4znC4RD0iUVTU5pSm1x6PQl1RbLvb1sTHWVR1KT5g6PKsHKSD6EEZH2rk2NER0Jecj6ld6OckBtopbzycH0yeeaiAqWiOqOpw/RBfWDAA2heMFWPfFdFo+FOc8PdRXR1aUW2UAmNHSkAEpVtUo8ZPbA/NTTuN6bS6C70h2zhGUuZPHTt5OqleG1tlyOvJ1dJccHYno8fHavpHhTAfQS1qOYtPYlDbRH/aoolKixUb3WQUk48qBXbeDF9UrUj1saLqYL8dToQUYSHE4yR8kf9q1oX1Wa2rKRbUNKVnDmpl+DonvCphLSTJ1Pci22OOqlspT+4q0rwstTrAdXqV9cfcMkoa2nnsTiuS1tqJ++XKUp55Yt7C1Iaj7vLhJxuI9SSM81rbPPmS9K3WM6y+i19VhyMHG8Nle/wA5ScYP+moheTipRh0RV6TKnCnumlKfb0Sk3ohhEf8Ap9TLQwgbctss7U8ft+9dRZodos8VYgutBClguvKdCitWO6le/FQJFmuMWu4WvZmJMU0vbgbULSrJVjHOQAPxWvRLfbckWtLu2C42l9bASNpcC0gK++DisVdKX+jaeg1Yf3S/yUf3z3PTYuMInAlxznsA6n/Nfb02Mwra8+02rvhawD/evLziZCZTbUGGlbilpS0pJSkhZ4TjPAOcV0WqxPdetxv7J/iSYKBIDgSVbgSM8cc9+Pep+x/A54KvRv6pW6ny89vBP7U2M8ray+04rGcIWCcV8SbjEjLCJEplpRGQlxwJJ/evPOiV3xnUbcqyWtSgwMSS2pAy0rPcE88pzx7Vr7g7LnyA66j6qU+5tUp9fYk+57DJx7VLrvCeOpSGkqU5rfxBc8c/6PTTkyOzt6z7Te4ZG9YGa+W50R1YQ1JZWo9kpcBNQBqCPdE2rT7OpGlic0w+hQd2kpSHBs5HBGMc1q9Pm8ov0ZdhtynJLDiXB0lISpSAfMOcdxkfmp+b+ZswUWmL6n2ZT454wel0yGlLKEuIKx3SFDNW5E+LGIEiQy0T2C1hOf3rz9OuV3sWv5kiMhTElPWceykFJQrlIJ/Ke3tWmus1brokzQ9NkurCMuedaiewH79hUTruOFt5Za20pV1KbqJRj1Z6gbdQ6kKQoKSeQQcg191F3glPmvxLtBl9VDMN9IZYeb2KaChuIwee/PNSjW65R5U4qMnFPOO5B3io043rFxawoIdYbW2ccEDI/sR/etPouTZbTqJ+636KZCEx9rADfU2Lzycfb1+TUx620wjU1q6AcDMpklcd3GQFYxg+4NQlddPamtri4siwTH3BwHYqC42skdwQO33rjnSnCrvh3Ppbe/s7ixVtcva4/wDkXtcyYr+o7s/blNiOtLamS2eMFpPbHzn85rWuQ0QIVvV11uGXAblL6ih5VKByB8cVKenPDy1XrR1ib1Lb30y4sdSdhcU0pOVEnIB+3et9c/DrTd0gQIMyI6piA10o+19SSlPsSDk/mtHbp556nFT1l03DEeIprr19kGKgOt2KA+6CmPNZKWnPQqSSCn785rDvMoGGWVEKkLQlpttvJKiAAOPxXoxOjbENOo0+5CDttbzsbcUVFPOchXcHJrX2Tw00rZZ7c6FbiZLRy2t55bm0+4BOKn663ZyRHWZKhs2c4az6ZD2oLI7YpYtsxJSh1kLZJ/1oPp9weD+KzZurpFwsH8BmNtkxlNONOtpCQlA8oSR75Pept1Bp22aihmJd4ofazlPJCkH3ChyK0Vr8MNL2v6v6aI9mWwY7pXIWryEgkDJ47DnvUK3w3h8MmWs74098Myg1z6XYgwPFUt1k+ZsNglXonJxzUjWe8x5nhRcbShSBJtrQbWhIx5CrKFfkd/kGuvtvhppa2NTWosJzZNZLLwcfWrKc54yeDx3Fa2d4dWiz2O7DTkZ1EqTGKSFvrWFhJ3Ywc88cfekaHxp4fYV9V+1OHyRxiWc+F4IflviO2FltTuVYwO9Sb4FXAyLbdYshZDiJW9phavMhsgdh7Zz+ajsW7UWMnTF1H/wn/FZNo01qidOkSEW+5W5uPGUtSV72y9g8JBT3PsKztoTp9YnfrNzbXcVsq+OMfnJlaxsyrLf5UB7PSfKnmFEY3oUTx9wSR+1XlapkT9MSLFJQ2W4X05ZW2gJ2oCwNpx3PzxXY6A07I1BpKRE1pAdLSZavpmZO5LracDzbv1ZySO/pW/tfhrpq1sT2Y0V7ZOZ6L4W+pRKPYEnj7itI0MN4fU4amrqShGUE3B8PykQnGhJkC5TVPuJ+haYKW0kbVlxwpOfsKwgpP8WdypI/ph3PH/MTU/Wfw705ZmpzMCI6luc10nwt9S9yfjJ47+lWrX4ZaWtS5K4cJ0Kkx1R3N7615QrGQMng8Dmn1lxz2wT+tybeY9Zbuv4IEnx3HlFQlBLQAJQeQcV1Gq7w3e5FvuTadiXoTflPGCCQcZ9Mjg1I3/B7Rn/sZH/23P8ANbK5eHem7lbLdb5URwx7egojhLykqSDjOSDk9vWn13s2ZH6xH7SuFDnnu+5DGiJ38B1hDuEp1UhLiXGEtpTuUNw4wPuB+K+LvMan3B+cIrcMPZU6y24VIK8ncoZHlz6ipitfhdpW03KPcYcJ4SY697alyFqAP2Jq1cfCjSdwmPypESQHH3FOuJRKWElSjknGeO/pUyouUVFszparTpXEq8afL9v8+SIDc37jaLauSoqbYW+zGWsjKmwUn+xJFY9nlIsmo4F6myC5GiP9QtgZIByDj55qe5+htPTrHGsrsIpgRlBTTbbikkH/AKgc+vvWqY8JNHMPtPIgvlbSwtO6U4RkHI4J5oqGJ7kyJaqp23wSh57+fR0l3VbXrFIdugSmA4xueLoxhBHrUDXe3KtFwSyiWxKZP8yPIYdCiQDxnHKVDIqedUWxV3sE62tOJbXJZLaVqBIST6kCvPL8C+RXC25pm6B4nGEx1KBP/UBVbmEpJJI20S4pUJSdWpheMdSV/CzVLt2VJtM8l2bGbS6JJxl1BJwD8jt9sVI9Qt4eaX1VaEvX1yMlqXMWhlMZ1PmbaCuVK9s/+P2mZG7aN2M45xXRBNRSl1PIup0515yprEW+D6xxXOasv0uxybM3FisPIuE1MVanXSjpkgnPAOeEmukrndd2SRf7CqHCdDMoPNuNO5wUEHkg4PO0mrGBo5+t5yZF5dtMSDMt1ttwm/UfUKBXnf5cbTz/AC1fsK39o1ZaLo00WJzHVVH66gCdoSMbiFEYUEk4JB4rmoeiplp03qq2Qg26Z7RYgArxtb6e0BR9MKUs1dn6Wm3K2Wq2LgR4rKbY5EkuNP8ALO4I8qRjzDKBnt3oDol6ssqGXXVTPK2AVJ6Lm7aTgKCduSn/AHAEfNIurbDLbdcjXWM4lpCVrKCTwo4SR75PAxnnjvWmh2m7RkPvm0MGSInQbCri48slX6gFLACUjg+5+K+GtKvPaTtsd2AzEuUJLI2NPbQ50yDt6ieQCeR7GgOrtt0h3NDioT6XOmoJcSQUqbVjOFJIBScEHBA71iwdS2i4yjGgzUOu+YDalW1RT+oJVjaoj1AJxVjTlulQxMdkxW47jy07f6lchSkgcFalfOeB6etctZbDqeBcrW87GS81GUvr9S4AJJWCCpttKAAOc8884oC94pXSfY3rHNj3eZDhuzRHktsNJXvSUlXA2k7jtwPvV/S8y9zbW5ql+XLlx5SFORLMwlk7UZwkFeBlWBnuAMkelZGvLVfbtPsf8IiQ3I8Ge3MdW++UklORsAwe4UeftX3a42obNcLpGhWuAuzFZegJTJ6a0rVgqSRggJKio/HzmgMLTOp5UfT13umpHnyuNPcbEdTADjQyNjWE5ClcjBHvWLp28XmV4iGNMRdosN6C4/8ARzg0UoO5O0oKM8YJGCciqLseo5tvucV62sRHZFw+vju/VBaErQpK0JWAnOCU4OPQ1s4EbU8nWEO63S2QY0ZuI5GUGphcWkqIUVY2jIykAD5zQG9veo7TYi2LnLDS3AVJbQ2txxSR3IQgFWB6nGBVl3V1hZDanLpHKXGg8lTeVpDZ7LUQCEp4PJwOK115tE9rU38cgQ2bgHoX0bsd1wI2AKKgpJPoc4I+1c3ddJajfjSWIkSNGS/b0Rm2oUwMtMfq3JVlBUoDORzz7CgO5n6os9vlCLLnITILKXktJQtalNqJAUkJB3DIOcdvXFZUucs2lyZbiy//ACuq0VKOxYxkcj4rQW2HeGrkJkq0RkrRa24ySmUFELSVEpHHCTkc1k6Zt1wi6Hi2mcyhqYxC+lwlzckkJ2g5HvQF+06rtVxhpfTMbSfpxIXuCkpCMDcQpQAUATgkZxWdb7vCuK1oiP73GwFKQpCkKAOcHaoA4ODg9jiuQOnr5ebezEusWJA+lhKZbVFklYdWduAfKClPlGec5J9q3WnLbNjy3ZM+EhhRaS2k/XOSlHnKhlQASkHt7/FAZrepbQ7clW5qahclLhaWkJUUpc/9BXjaFf7c5+K0fivOn2rTrVxt9zkQOjKaS8tlCVZbUoJOQQc4znitUuwanZuapLEUPAXP6spXPS204ndkYbDed2MfqJ7d63niHa7xebC3Bs8aM48t9p10vvFCUBCgvjg5yQBQGu0vKvN7cdvgus1NsZUpti2ltrqv7BgqcO3KST/p4IwPfAu6Y1JOcmall6iU/BiwlIcRFktoCo7WzJJUkndkg+9X4sTUlv1LIlRbfCVb5zKFyGvq8dOQAQpSfLzkBA5x2zWues9/uj+oGLjaG40a8tIZLrUxK1NAI2k4wM80BaZ1Fc5+t7KW2rvCgTUrwxKS30XkBJIWMZUlXbg4PbjvXQaBv87UNslyLiy008xNejgNEkYSrHrWpbhavduNiclWq2pZthKXFNziS7lGzcAUcDHODzXQaRaubEeai6W23wAZbi2EQhgLbJyFq5/UTnJ9aA3wGKrSlAKYpSgKYFMCq0oCmKYFVpQDFUxVaUBTFMCq0oCmKYqtKApgUwKrSgKYFMVWlAUwKYqtKApgCmBVaUBTFMCq0oCmKYqtKAUpSgP/2Q=="/>
          <p:cNvSpPr>
            <a:spLocks noChangeAspect="1" noChangeArrowheads="1"/>
          </p:cNvSpPr>
          <p:nvPr/>
        </p:nvSpPr>
        <p:spPr bwMode="auto">
          <a:xfrm>
            <a:off x="63500" y="-520700"/>
            <a:ext cx="1714500" cy="1076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AutoShape 10" descr="data:image/jpeg;base64,/9j/4AAQSkZJRgABAQAAAQABAAD/2wBDAAkGBwgHBgkIBwgKCgkLDRYPDQwMDRsUFRAWIB0iIiAdHx8kKDQsJCYxJx8fLT0tMTU3Ojo6Iys/RD84QzQ5Ojf/2wBDAQoKCg0MDRoPDxo3JR8lNzc3Nzc3Nzc3Nzc3Nzc3Nzc3Nzc3Nzc3Nzc3Nzc3Nzc3Nzc3Nzc3Nzc3Nzc3Nzc3Nzf/wAARCAB/AMwDASIAAhEBAxEB/8QAHAABAAEFAQEAAAAAAAAAAAAAAAcBAwQFBggC/8QAOhAAAQMDAwIFAwIFAgUFAAAAAQIDBAAFEQYSIRMxByJBUWEUcYEykRUjJKHRQmIXM3KxwVJUg5Tw/8QAGgEBAAMBAQEAAAAAAAAAAAAAAAECAwQFBv/EAC4RAAIBAwMEAgECBgMAAAAAAAABAgMEEQUSITFBUWETFKEVcSIjJDJCkYHR8P/aAAwDAQACEQMRAD8AnGlKUApSlAKUpQClKUApVCcVztz1fDgSlRkx35LiThZZ24SfbJIz+KA6Oma55WrbT9D9SmQlTnI+mCh1dwAJTt9Dgg88YIOcGuQmeKa0vrTEtSVtpJAW49jd8gAGr0qcqsnGHLRWMlKW1dSUKpkc89qj2B4lJRMZjX22OW5Loz1lqwlCTnClBQBCeO9UuOqJ8ueBbX1IjqP8lLaE5Ukd1KKgcA+n496icXDqaKLbwiRKVotK3hd2gLU+nbIZXscHHPzj09R+K3tUyVawKUpUgUpSgFKUoBSlKAUpSgFKUoBSlKAUpSgFKUoDGuTqmbfJdR+ptpahj3CSai+2W9h61hLpK3F7svnlYOSMg+/r+TUqSWg8w40rstJSfyKjO1hcQu22Tw/HUoHHY++P/wB6is6uccHZZbd7Ujmbyh0Q3nW1/wA1sGPJAH6hkeY+3+FfFc4HA2QolKdqhjPwa7dYZkyZC0sL6MpALgWBjONp/cY/asFi0PQ3mGbO2hx5zyIDjYUtSu/KuMDAUTk122t59enJKGW/+DkrZoyk6UU2/Zh3VMzUEoSU2r6ZxYy4pT5UlfHsQMD4FW7dfBa1rjsvtXGUhAQGmwpXTTk8FQ+/9q3r0CUy4tu8LJfYOVstq/l5xkdu/BHfIr6mWZGlJ9pdQ6yTIbdK2WW0oSDjISkjuM+/tmuGMqjgoSSUV2X/AH1MbV3MqilVlt/Y3PhVJny5V3clx0stqWlQ78KycjB9PnjmpJHauU8P4T7FpckykpSuS5vTg58vv+5V+MV1datp9Fg3k8tilKUKilKUApSlAKUpQClKUApSlAKUpQClKUApSlAUIzXI61sMd1td1adTGksgKWpQJDgHYYHO70BH2INdPPfMaE/ICd5abUvb74GcVwcu8zb7HVbnG2Os6epFDZKdziPOEEknggEZoSm08o0Ebeyzl8BO45wCVHJOfbv8AV8XORc4kUy7ZGkomMkLaw2CVehA74JSVd6yGZCG5n83+WuMopfbXwpokHlQ9P8ABzWFru8XOxQ41zg9F2IhwB5oj9QI8p3e2cdvis5SakkjrpUYTg5yZR+43G5Whc25tBiQ6ylDqnUlJLhG0JCcZKuQOMc1iaUX/GoSGXZCSY24KG3Ckq3EqASP08ntzwa1ovLPiBp2Va1DoXUEuNtJClBQScjBA7ehpoa2OWv+iWOjPW4UrefBS2ws+XIJ74A7epNQ28ckNUYTTzmOCW9E3OZLemRJbpeDABQsgZHJSRkenl9fmuurUafszFmhdFpxTjq+XXld1q9/gfArahQ7VovZyyab4PqlKVJApSlAKUpQClKUApSlAKUpQClKUApSlAKUpQFiYpKYrynMbA2onPtioitzkxlm3yozjbMlpIUC83uGSkjtke9d14lSH2dLOtxV7FyHUMqV/tUfMB8kZH5riApuTCCkrKWnG870qwQCO4PpQFvUF6eW2yLwuK+6sqT1Go4Q6nsRtUDnHoa5Vc0yQY85K34C09NbSleYJzkKB7ZBAPb3rI1ApoPRG2mFISlKsOL/AFOZx69z27msS3tsuXGI3KOGFPJC89sZ9a9GlZ0Y20riom8LpnwaU04P5PwfDLUG2Pl61SFOyFIUgOhktBpJ9hnJV8+lWlZUkgqP3zkiup1sq5JUY78Bli2Nu4jutNgbuOPNn/xXJur6aQrGfMB+5xW+iOnXtPk2rl+cmzqfM3KaRtLff7zb29ka6SgAcjcvdj454qSNOa3kKhwnLy0303kpBfaByCogJJT7HPJ9KiliO/LX0oiStZ4yB5U/c+lddGtzhkRrXAbW8HEbQ0nnp9h1D7JHJ+4GOe/HrEI03H66Xs829jUhiVHzz7JnSc19VaYQW20oyTtAFXa40boUpShIpSlAKUpQClKUB8lQHesddxhofDC5TCXiQA2XBuyewxUfeKOq5EBbdmtjzjD60Bx95HcIOQEg+hOO/sKiKdMaiKMhx8JlA9RDijuXvHIOTznOK553CjPYllns2ujzq27uJyUY9s9z0+5PiNLKHZLKFjulTgBH4qrs6MyoJefabURkBTgGa813iQq9SDPe2uSJURha1qAyV9JIJP5FXbxPdvBjPz0hyQ1EQw44vBLhTnKvjOe1VlcqLawaUdDq1YwmpcSWc+PR6PXOioWELkNJWeyVOAE+1DMjJd6Sn2g5nGwrGf2rzJJny5cZq4SXy5MbYSUPqSNySnO309MCr18ny0uG7IeP8S6TbokYG7fsTz271b7CzjHfBmtIk4qW7rFy6eOx6ZcfbaQVurShA7qUcAVaE6MWesJDXSzjfvGM/evPupdSSr8rrS3lGGhA6bJPlwByojsSSCeawbXcpMnTM2EuI+3bTIafjqcaIbUvJCtpxg9xUK4znC4RD0iUVTU5pSm1x6PQl1RbLvb1sTHWVR1KT5g6PKsHKSD6EEZH2rk2NER0Jecj6ld6OckBtopbzycH0yeeaiAqWiOqOpw/RBfWDAA2heMFWPfFdFo+FOc8PdRXR1aUW2UAmNHSkAEpVtUo8ZPbA/NTTuN6bS6C70h2zhGUuZPHTt5OqleG1tlyOvJ1dJccHYno8fHavpHhTAfQS1qOYtPYlDbRH/aoolKixUb3WQUk48qBXbeDF9UrUj1saLqYL8dToQUYSHE4yR8kf9q1oX1Wa2rKRbUNKVnDmpl+DonvCphLSTJ1Pci22OOqlspT+4q0rwstTrAdXqV9cfcMkoa2nnsTiuS1tqJ++XKUp55Yt7C1Iaj7vLhJxuI9SSM81rbPPmS9K3WM6y+i19VhyMHG8Nle/wA5ScYP+moheTipRh0RV6TKnCnumlKfb0Sk3ohhEf8Ap9TLQwgbctss7U8ft+9dRZodos8VYgutBClguvKdCitWO6le/FQJFmuMWu4WvZmJMU0vbgbULSrJVjHOQAPxWvRLfbckWtLu2C42l9bASNpcC0gK++DisVdKX+jaeg1Yf3S/yUf3z3PTYuMInAlxznsA6n/Nfb02Mwra8+02rvhawD/evLziZCZTbUGGlbilpS0pJSkhZ4TjPAOcV0WqxPdetxv7J/iSYKBIDgSVbgSM8cc9+Pep+x/A54KvRv6pW6ny89vBP7U2M8ray+04rGcIWCcV8SbjEjLCJEplpRGQlxwJJ/evPOiV3xnUbcqyWtSgwMSS2pAy0rPcE88pzx7Vr7g7LnyA66j6qU+5tUp9fYk+57DJx7VLrvCeOpSGkqU5rfxBc8c/6PTTkyOzt6z7Te4ZG9YGa+W50R1YQ1JZWo9kpcBNQBqCPdE2rT7OpGlic0w+hQd2kpSHBs5HBGMc1q9Pm8ov0ZdhtynJLDiXB0lISpSAfMOcdxkfmp+b+ZswUWmL6n2ZT454wel0yGlLKEuIKx3SFDNW5E+LGIEiQy0T2C1hOf3rz9OuV3sWv5kiMhTElPWceykFJQrlIJ/Ke3tWmus1brokzQ9NkurCMuedaiewH79hUTruOFt5Za20pV1KbqJRj1Z6gbdQ6kKQoKSeQQcg191F3glPmvxLtBl9VDMN9IZYeb2KaChuIwee/PNSjW65R5U4qMnFPOO5B3io043rFxawoIdYbW2ccEDI/sR/etPouTZbTqJ+636KZCEx9rADfU2Lzycfb1+TUx620wjU1q6AcDMpklcd3GQFYxg+4NQlddPamtri4siwTH3BwHYqC42skdwQO33rjnSnCrvh3Ppbe/s7ixVtcva4/wDkXtcyYr+o7s/blNiOtLamS2eMFpPbHzn85rWuQ0QIVvV11uGXAblL6ih5VKByB8cVKenPDy1XrR1ib1Lb30y4sdSdhcU0pOVEnIB+3et9c/DrTd0gQIMyI6piA10o+19SSlPsSDk/mtHbp556nFT1l03DEeIprr19kGKgOt2KA+6CmPNZKWnPQqSSCn785rDvMoGGWVEKkLQlpttvJKiAAOPxXoxOjbENOo0+5CDttbzsbcUVFPOchXcHJrX2Tw00rZZ7c6FbiZLRy2t55bm0+4BOKn663ZyRHWZKhs2c4az6ZD2oLI7YpYtsxJSh1kLZJ/1oPp9weD+KzZurpFwsH8BmNtkxlNONOtpCQlA8oSR75Pept1Bp22aihmJd4ofazlPJCkH3ChyK0Vr8MNL2v6v6aI9mWwY7pXIWryEgkDJ47DnvUK3w3h8MmWs74098Myg1z6XYgwPFUt1k+ZsNglXonJxzUjWe8x5nhRcbShSBJtrQbWhIx5CrKFfkd/kGuvtvhppa2NTWosJzZNZLLwcfWrKc54yeDx3Fa2d4dWiz2O7DTkZ1EqTGKSFvrWFhJ3Ywc88cfekaHxp4fYV9V+1OHyRxiWc+F4IflviO2FltTuVYwO9Sb4FXAyLbdYshZDiJW9phavMhsgdh7Zz+ajsW7UWMnTF1H/wn/FZNo01qidOkSEW+5W5uPGUtSV72y9g8JBT3PsKztoTp9YnfrNzbXcVsq+OMfnJlaxsyrLf5UB7PSfKnmFEY3oUTx9wSR+1XlapkT9MSLFJQ2W4X05ZW2gJ2oCwNpx3PzxXY6A07I1BpKRE1pAdLSZavpmZO5LracDzbv1ZySO/pW/tfhrpq1sT2Y0V7ZOZ6L4W+pRKPYEnj7itI0MN4fU4amrqShGUE3B8PykQnGhJkC5TVPuJ+haYKW0kbVlxwpOfsKwgpP8WdypI/ph3PH/MTU/Wfw705ZmpzMCI6luc10nwt9S9yfjJ47+lWrX4ZaWtS5K4cJ0Kkx1R3N7615QrGQMng8Dmn1lxz2wT+tybeY9Zbuv4IEnx3HlFQlBLQAJQeQcV1Gq7w3e5FvuTadiXoTflPGCCQcZ9Mjg1I3/B7Rn/sZH/23P8ANbK5eHem7lbLdb5URwx7egojhLykqSDjOSDk9vWn13s2ZH6xH7SuFDnnu+5DGiJ38B1hDuEp1UhLiXGEtpTuUNw4wPuB+K+LvMan3B+cIrcMPZU6y24VIK8ncoZHlz6ipitfhdpW03KPcYcJ4SY697alyFqAP2Jq1cfCjSdwmPypESQHH3FOuJRKWElSjknGeO/pUyouUVFszparTpXEq8afL9v8+SIDc37jaLauSoqbYW+zGWsjKmwUn+xJFY9nlIsmo4F6myC5GiP9QtgZIByDj55qe5+htPTrHGsrsIpgRlBTTbbikkH/AKgc+vvWqY8JNHMPtPIgvlbSwtO6U4RkHI4J5oqGJ7kyJaqp23wSh57+fR0l3VbXrFIdugSmA4xueLoxhBHrUDXe3KtFwSyiWxKZP8yPIYdCiQDxnHKVDIqedUWxV3sE62tOJbXJZLaVqBIST6kCvPL8C+RXC25pm6B4nGEx1KBP/UBVbmEpJJI20S4pUJSdWpheMdSV/CzVLt2VJtM8l2bGbS6JJxl1BJwD8jt9sVI9Qt4eaX1VaEvX1yMlqXMWhlMZ1PmbaCuVK9s/+P2mZG7aN2M45xXRBNRSl1PIup0515yprEW+D6xxXOasv0uxybM3FisPIuE1MVanXSjpkgnPAOeEmukrndd2SRf7CqHCdDMoPNuNO5wUEHkg4PO0mrGBo5+t5yZF5dtMSDMt1ttwm/UfUKBXnf5cbTz/AC1fsK39o1ZaLo00WJzHVVH66gCdoSMbiFEYUEk4JB4rmoeiplp03qq2Qg26Z7RYgArxtb6e0BR9MKUs1dn6Wm3K2Wq2LgR4rKbY5EkuNP8ALO4I8qRjzDKBnt3oDol6ssqGXXVTPK2AVJ6Lm7aTgKCduSn/AHAEfNIurbDLbdcjXWM4lpCVrKCTwo4SR75PAxnnjvWmh2m7RkPvm0MGSInQbCri48slX6gFLACUjg+5+K+GtKvPaTtsd2AzEuUJLI2NPbQ50yDt6ieQCeR7GgOrtt0h3NDioT6XOmoJcSQUqbVjOFJIBScEHBA71iwdS2i4yjGgzUOu+YDalW1RT+oJVjaoj1AJxVjTlulQxMdkxW47jy07f6lchSkgcFalfOeB6etctZbDqeBcrW87GS81GUvr9S4AJJWCCpttKAAOc8884oC94pXSfY3rHNj3eZDhuzRHktsNJXvSUlXA2k7jtwPvV/S8y9zbW5ql+XLlx5SFORLMwlk7UZwkFeBlWBnuAMkelZGvLVfbtPsf8IiQ3I8Ge3MdW++UklORsAwe4UeftX3a42obNcLpGhWuAuzFZegJTJ6a0rVgqSRggJKio/HzmgMLTOp5UfT13umpHnyuNPcbEdTADjQyNjWE5ClcjBHvWLp28XmV4iGNMRdosN6C4/8ARzg0UoO5O0oKM8YJGCciqLseo5tvucV62sRHZFw+vju/VBaErQpK0JWAnOCU4OPQ1s4EbU8nWEO63S2QY0ZuI5GUGphcWkqIUVY2jIykAD5zQG9veo7TYi2LnLDS3AVJbQ2txxSR3IQgFWB6nGBVl3V1hZDanLpHKXGg8lTeVpDZ7LUQCEp4PJwOK115tE9rU38cgQ2bgHoX0bsd1wI2AKKgpJPoc4I+1c3ddJajfjSWIkSNGS/b0Rm2oUwMtMfq3JVlBUoDORzz7CgO5n6os9vlCLLnITILKXktJQtalNqJAUkJB3DIOcdvXFZUucs2lyZbiy//ACuq0VKOxYxkcj4rQW2HeGrkJkq0RkrRa24ySmUFELSVEpHHCTkc1k6Zt1wi6Hi2mcyhqYxC+lwlzckkJ2g5HvQF+06rtVxhpfTMbSfpxIXuCkpCMDcQpQAUATgkZxWdb7vCuK1oiP73GwFKQpCkKAOcHaoA4ODg9jiuQOnr5ebezEusWJA+lhKZbVFklYdWduAfKClPlGec5J9q3WnLbNjy3ZM+EhhRaS2k/XOSlHnKhlQASkHt7/FAZrepbQ7clW5qahclLhaWkJUUpc/9BXjaFf7c5+K0fivOn2rTrVxt9zkQOjKaS8tlCVZbUoJOQQc4znitUuwanZuapLEUPAXP6spXPS204ndkYbDed2MfqJ7d63niHa7xebC3Bs8aM48t9p10vvFCUBCgvjg5yQBQGu0vKvN7cdvgus1NsZUpti2ltrqv7BgqcO3KST/p4IwPfAu6Y1JOcmall6iU/BiwlIcRFktoCo7WzJJUkndkg+9X4sTUlv1LIlRbfCVb5zKFyGvq8dOQAQpSfLzkBA5x2zWues9/uj+oGLjaG40a8tIZLrUxK1NAI2k4wM80BaZ1Fc5+t7KW2rvCgTUrwxKS30XkBJIWMZUlXbg4PbjvXQaBv87UNslyLiy008xNejgNEkYSrHrWpbhavduNiclWq2pZthKXFNziS7lGzcAUcDHODzXQaRaubEeai6W23wAZbi2EQhgLbJyFq5/UTnJ9aA3wGKrSlAKYpSgKYFMCq0oCmKYFVpQDFUxVaUBTFMCq0oCmKYqtKApgUwKrSgKYFMVWlAUwKYqtKApgCmBVaUBTFMCq0oCmKYqtKAUpSgP/2Q=="/>
          <p:cNvSpPr>
            <a:spLocks noChangeAspect="1" noChangeArrowheads="1"/>
          </p:cNvSpPr>
          <p:nvPr/>
        </p:nvSpPr>
        <p:spPr bwMode="auto">
          <a:xfrm>
            <a:off x="63500" y="-520700"/>
            <a:ext cx="1714500" cy="1076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Restaurants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Examine the following slides </a:t>
            </a:r>
          </a:p>
          <a:p>
            <a:r>
              <a:rPr lang="en-US" dirty="0" smtClean="0"/>
              <a:t>What is the restaurant theme?</a:t>
            </a:r>
          </a:p>
          <a:p>
            <a:r>
              <a:rPr lang="en-US" dirty="0" smtClean="0"/>
              <a:t>What kind of atmosphere does it have?</a:t>
            </a:r>
          </a:p>
          <a:p>
            <a:r>
              <a:rPr lang="en-US" dirty="0" smtClean="0"/>
              <a:t>What kind of food do they serve?</a:t>
            </a:r>
          </a:p>
          <a:p>
            <a:r>
              <a:rPr lang="en-US" dirty="0" smtClean="0"/>
              <a:t>Who is their target market?</a:t>
            </a:r>
          </a:p>
          <a:p>
            <a:r>
              <a:rPr lang="en-US" dirty="0" smtClean="0"/>
              <a:t>How much would you expect to pay for a meal?</a:t>
            </a:r>
          </a:p>
          <a:p>
            <a:r>
              <a:rPr lang="en-US" dirty="0" smtClean="0"/>
              <a:t>Would you eat there? Have you eaten there?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Barking Crab, Boston MA</a:t>
            </a:r>
            <a:endParaRPr lang="en-US" dirty="0"/>
          </a:p>
        </p:txBody>
      </p:sp>
      <p:pic>
        <p:nvPicPr>
          <p:cNvPr id="1026" name="Picture 2" descr="http://t0.gstatic.com/images?q=tbn:ANd9GcRhr3d17oLNabTKPdCA9E-M7AsyLGLtN81qMdE_RlDI_Mp2NrY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914400"/>
            <a:ext cx="3251200" cy="2438400"/>
          </a:xfrm>
          <a:prstGeom prst="rect">
            <a:avLst/>
          </a:prstGeom>
          <a:noFill/>
        </p:spPr>
      </p:pic>
      <p:pic>
        <p:nvPicPr>
          <p:cNvPr id="1028" name="Picture 4" descr="http://www.lifesavingmuseum.org/_images/Crab_painting_5__picnic_tab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5638800" cy="4229100"/>
          </a:xfrm>
          <a:prstGeom prst="rect">
            <a:avLst/>
          </a:prstGeom>
          <a:noFill/>
        </p:spPr>
      </p:pic>
      <p:pic>
        <p:nvPicPr>
          <p:cNvPr id="1030" name="Picture 6" descr="http://boston.ettractions.com/storage/attraction/thumb/barking-crab-lobst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1538" y="4419600"/>
            <a:ext cx="4592462" cy="2438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5257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Picnic Tables- Outdoor seating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3810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Buckets of Silverware, Straws and a Paper towel roll on Table</a:t>
            </a:r>
            <a:endParaRPr lang="en-US" dirty="0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5486400" cy="944562"/>
          </a:xfrm>
        </p:spPr>
        <p:txBody>
          <a:bodyPr/>
          <a:lstStyle/>
          <a:p>
            <a:r>
              <a:rPr lang="en-US" dirty="0" smtClean="0"/>
              <a:t>Outback Steakhouse</a:t>
            </a:r>
            <a:endParaRPr lang="en-US" dirty="0"/>
          </a:p>
        </p:txBody>
      </p:sp>
      <p:pic>
        <p:nvPicPr>
          <p:cNvPr id="27650" name="Picture 2" descr="http://blog.mlive.com/kzgazette/features_impact/2009/07/large_0207288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9565" y="3886200"/>
            <a:ext cx="4202019" cy="2838450"/>
          </a:xfrm>
          <a:prstGeom prst="rect">
            <a:avLst/>
          </a:prstGeom>
          <a:noFill/>
        </p:spPr>
      </p:pic>
      <p:pic>
        <p:nvPicPr>
          <p:cNvPr id="27652" name="Picture 4" descr="http://www.rainydaydiscounts.com/barimages/125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762000"/>
            <a:ext cx="3924300" cy="2747010"/>
          </a:xfrm>
          <a:prstGeom prst="rect">
            <a:avLst/>
          </a:prstGeom>
          <a:noFill/>
        </p:spPr>
      </p:pic>
      <p:pic>
        <p:nvPicPr>
          <p:cNvPr id="27654" name="Picture 6" descr="http://outbacksteakhousecouponss.com/wp-content/uploads/2011/12/outback-steakhouse-restaurant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685800"/>
            <a:ext cx="4770781" cy="3657600"/>
          </a:xfrm>
          <a:prstGeom prst="rect">
            <a:avLst/>
          </a:prstGeom>
          <a:noFill/>
        </p:spPr>
      </p:pic>
      <p:pic>
        <p:nvPicPr>
          <p:cNvPr id="27656" name="Picture 8" descr="http://outbacksteakhousescoupons.com/wp-content/uploads/2011/11/outback-steaks-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495800"/>
            <a:ext cx="3276600" cy="217894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438400" cy="868362"/>
          </a:xfrm>
        </p:spPr>
        <p:txBody>
          <a:bodyPr/>
          <a:lstStyle/>
          <a:p>
            <a:r>
              <a:rPr lang="en-US" dirty="0" smtClean="0"/>
              <a:t>Sonic</a:t>
            </a:r>
            <a:endParaRPr lang="en-US" dirty="0"/>
          </a:p>
        </p:txBody>
      </p:sp>
      <p:pic>
        <p:nvPicPr>
          <p:cNvPr id="32770" name="Picture 2" descr="http://www.hollyeats.com/images/MidWest/SonicDriveIn-Men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819400"/>
            <a:ext cx="5267325" cy="3936114"/>
          </a:xfrm>
          <a:prstGeom prst="rect">
            <a:avLst/>
          </a:prstGeom>
          <a:noFill/>
        </p:spPr>
      </p:pic>
      <p:pic>
        <p:nvPicPr>
          <p:cNvPr id="32772" name="Picture 4" descr="http://www.insidesocal.com/davidallen/sonic%20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819400"/>
            <a:ext cx="2838450" cy="3781425"/>
          </a:xfrm>
          <a:prstGeom prst="rect">
            <a:avLst/>
          </a:prstGeom>
          <a:noFill/>
        </p:spPr>
      </p:pic>
      <p:pic>
        <p:nvPicPr>
          <p:cNvPr id="32774" name="Picture 6" descr="http://blog.mlive.com/mid-michigan-business_impact/2009/07/large_ALS-1.BirchRunSonicOpening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52400"/>
            <a:ext cx="4314825" cy="2838450"/>
          </a:xfrm>
          <a:prstGeom prst="rect">
            <a:avLst/>
          </a:prstGeom>
          <a:noFill/>
        </p:spPr>
      </p:pic>
      <p:pic>
        <p:nvPicPr>
          <p:cNvPr id="32776" name="Picture 8" descr="http://media.kcrg.com/images/2639634+-+LCL+-+SONIC+DRIVE+IN+-+11_29_2006+-+13.49.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914400"/>
            <a:ext cx="3962400" cy="22256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Congratulations!!!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have decided to open your own restaurant!</a:t>
            </a:r>
          </a:p>
          <a:p>
            <a:r>
              <a:rPr lang="en-US" dirty="0" smtClean="0"/>
              <a:t>You will work very hard these next couple classes to bring your ideas to light and make your dreams a reality!</a:t>
            </a:r>
          </a:p>
          <a:p>
            <a:r>
              <a:rPr lang="en-US" dirty="0" smtClean="0"/>
              <a:t>Will people come to your restaurant?</a:t>
            </a:r>
          </a:p>
          <a:p>
            <a:r>
              <a:rPr lang="en-US" dirty="0" smtClean="0"/>
              <a:t>What will people think of your establishment? Food? Wait staff? Location? Ambiance? Etc</a:t>
            </a:r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69342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Jack’s Oyster House, Albany NY</a:t>
            </a:r>
            <a:endParaRPr lang="en-US" dirty="0"/>
          </a:p>
        </p:txBody>
      </p:sp>
      <p:pic>
        <p:nvPicPr>
          <p:cNvPr id="28674" name="Picture 2" descr="http://ww1.hdnux.com/photos/06/30/75/1675124/3/628x4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1"/>
            <a:ext cx="4724400" cy="3137062"/>
          </a:xfrm>
          <a:prstGeom prst="rect">
            <a:avLst/>
          </a:prstGeom>
          <a:noFill/>
        </p:spPr>
      </p:pic>
      <p:pic>
        <p:nvPicPr>
          <p:cNvPr id="28676" name="Picture 4" descr="http://3.bp.blogspot.com/_nswHPYi_dEw/SLWXWLGztyI/AAAAAAAADiY/ilEGjn5UuG4/s400/jacks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314700"/>
            <a:ext cx="4572000" cy="3429000"/>
          </a:xfrm>
          <a:prstGeom prst="rect">
            <a:avLst/>
          </a:prstGeom>
          <a:noFill/>
        </p:spPr>
      </p:pic>
      <p:pic>
        <p:nvPicPr>
          <p:cNvPr id="28678" name="Picture 6" descr="http://www.albany.com/images/valentine-din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914400"/>
            <a:ext cx="2979246" cy="1981200"/>
          </a:xfrm>
          <a:prstGeom prst="rect">
            <a:avLst/>
          </a:prstGeom>
          <a:noFill/>
        </p:spPr>
      </p:pic>
      <p:pic>
        <p:nvPicPr>
          <p:cNvPr id="28680" name="Picture 8" descr="http://www.hvmag.com/Hudson-Valley-Magazine/March-2012/A-Taste-of-Tradition-at-Jacks-Oyster-House-in-Albany-NY/new-Meals_Jacks79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038600"/>
            <a:ext cx="3925455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4267200" cy="868362"/>
          </a:xfrm>
        </p:spPr>
        <p:txBody>
          <a:bodyPr/>
          <a:lstStyle/>
          <a:p>
            <a:r>
              <a:rPr lang="en-US" dirty="0" smtClean="0"/>
              <a:t>Chuck E. Cheese</a:t>
            </a:r>
            <a:endParaRPr lang="en-US" dirty="0"/>
          </a:p>
        </p:txBody>
      </p:sp>
      <p:pic>
        <p:nvPicPr>
          <p:cNvPr id="29698" name="Picture 2" descr="http://www.theheroofcanton.com/wp-content/uploads/2009/10/chuck-e-cheeses-sky-tubes.jpg"/>
          <p:cNvPicPr>
            <a:picLocks noChangeAspect="1" noChangeArrowheads="1"/>
          </p:cNvPicPr>
          <p:nvPr/>
        </p:nvPicPr>
        <p:blipFill>
          <a:blip r:embed="rId2"/>
          <a:srcRect t="17460"/>
          <a:stretch>
            <a:fillRect/>
          </a:stretch>
        </p:blipFill>
        <p:spPr bwMode="auto">
          <a:xfrm>
            <a:off x="4343400" y="3886200"/>
            <a:ext cx="4800600" cy="2971800"/>
          </a:xfrm>
          <a:prstGeom prst="rect">
            <a:avLst/>
          </a:prstGeom>
          <a:noFill/>
        </p:spPr>
      </p:pic>
      <p:pic>
        <p:nvPicPr>
          <p:cNvPr id="29702" name="Picture 6" descr="http://media-cdn.tripadvisor.com/media/photo-s/01/99/ef/36/spielhalle.jpg"/>
          <p:cNvPicPr>
            <a:picLocks noChangeAspect="1" noChangeArrowheads="1"/>
          </p:cNvPicPr>
          <p:nvPr/>
        </p:nvPicPr>
        <p:blipFill>
          <a:blip r:embed="rId3"/>
          <a:srcRect t="17476"/>
          <a:stretch>
            <a:fillRect/>
          </a:stretch>
        </p:blipFill>
        <p:spPr bwMode="auto">
          <a:xfrm>
            <a:off x="4122647" y="152400"/>
            <a:ext cx="4930587" cy="3048000"/>
          </a:xfrm>
          <a:prstGeom prst="rect">
            <a:avLst/>
          </a:prstGeom>
          <a:noFill/>
        </p:spPr>
      </p:pic>
      <p:pic>
        <p:nvPicPr>
          <p:cNvPr id="29704" name="Picture 8" descr="http://3.bp.blogspot.com/_DUrBcbCL03w/SyKPcP4-WXI/AAAAAAAAA9k/BP0rMdLtt08/s400/IMG_67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495800"/>
            <a:ext cx="3239213" cy="2162175"/>
          </a:xfrm>
          <a:prstGeom prst="rect">
            <a:avLst/>
          </a:prstGeom>
          <a:noFill/>
        </p:spPr>
      </p:pic>
      <p:pic>
        <p:nvPicPr>
          <p:cNvPr id="29706" name="Picture 10" descr="http://i.ytimg.com/vi/o5qfXHtkIWM/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914400"/>
            <a:ext cx="4165599" cy="31242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0"/>
            <a:ext cx="51054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The Melting Pot</a:t>
            </a:r>
            <a:endParaRPr lang="en-US" dirty="0"/>
          </a:p>
        </p:txBody>
      </p:sp>
      <p:pic>
        <p:nvPicPr>
          <p:cNvPr id="33794" name="Picture 2" descr="http://www.yapings.com/images/2011/09/0416-melting-p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838200"/>
            <a:ext cx="3486151" cy="2324101"/>
          </a:xfrm>
          <a:prstGeom prst="rect">
            <a:avLst/>
          </a:prstGeom>
          <a:noFill/>
        </p:spPr>
      </p:pic>
      <p:pic>
        <p:nvPicPr>
          <p:cNvPr id="33798" name="Picture 6" descr="http://media.yellowbot.com/r/650x500/photos/b15-R49Am_x--/the-melting-pot-a-fondue-restaurant-bedford-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00"/>
            <a:ext cx="4874255" cy="3648076"/>
          </a:xfrm>
          <a:prstGeom prst="rect">
            <a:avLst/>
          </a:prstGeom>
          <a:noFill/>
        </p:spPr>
      </p:pic>
      <p:pic>
        <p:nvPicPr>
          <p:cNvPr id="33796" name="Picture 4" descr="http://www.culinarymenus.com/images/meltingpotfondu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4081" y="3733800"/>
            <a:ext cx="4497519" cy="2990851"/>
          </a:xfrm>
          <a:prstGeom prst="rect">
            <a:avLst/>
          </a:prstGeom>
          <a:noFill/>
        </p:spPr>
      </p:pic>
      <p:pic>
        <p:nvPicPr>
          <p:cNvPr id="33800" name="Picture 8" descr="http://food.lohudblogs.com/files/melting-pot-cheese-fondu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343400"/>
            <a:ext cx="3598333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276600" cy="944562"/>
          </a:xfrm>
        </p:spPr>
        <p:txBody>
          <a:bodyPr/>
          <a:lstStyle/>
          <a:p>
            <a:r>
              <a:rPr lang="en-US" dirty="0" err="1" smtClean="0"/>
              <a:t>Panera</a:t>
            </a:r>
            <a:r>
              <a:rPr lang="en-US" dirty="0" smtClean="0"/>
              <a:t> Bread</a:t>
            </a:r>
            <a:endParaRPr lang="en-US" dirty="0"/>
          </a:p>
        </p:txBody>
      </p:sp>
      <p:pic>
        <p:nvPicPr>
          <p:cNvPr id="30724" name="Picture 4" descr="http://www.avbconstruction.com/images/gallery/f_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6096000" cy="4067176"/>
          </a:xfrm>
          <a:prstGeom prst="rect">
            <a:avLst/>
          </a:prstGeom>
          <a:noFill/>
        </p:spPr>
      </p:pic>
      <p:pic>
        <p:nvPicPr>
          <p:cNvPr id="30726" name="Picture 6" descr="http://millennialmarketing.com/wp-content/uploads/2010/02/lunch-at-pan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914900"/>
            <a:ext cx="2590800" cy="1943100"/>
          </a:xfrm>
          <a:prstGeom prst="rect">
            <a:avLst/>
          </a:prstGeom>
          <a:noFill/>
        </p:spPr>
      </p:pic>
      <p:pic>
        <p:nvPicPr>
          <p:cNvPr id="30728" name="Picture 8" descr="http://restaurants.uptake.com/blog/files/2009/07/wifi-custom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990600"/>
            <a:ext cx="2590800" cy="2581464"/>
          </a:xfrm>
          <a:prstGeom prst="rect">
            <a:avLst/>
          </a:prstGeom>
          <a:noFill/>
        </p:spPr>
      </p:pic>
      <p:pic>
        <p:nvPicPr>
          <p:cNvPr id="30730" name="Picture 10" descr="http://matchbin-assets.s3.amazonaws.com/public/sites/956/assets/panera_03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886200"/>
            <a:ext cx="3924919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61722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Brown Derby, Albany NY</a:t>
            </a:r>
            <a:endParaRPr lang="en-US" dirty="0"/>
          </a:p>
        </p:txBody>
      </p:sp>
      <p:pic>
        <p:nvPicPr>
          <p:cNvPr id="34818" name="Picture 2" descr="http://ww4.hdnux.com/photos/01/71/45/498015/3/628x4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5105400" cy="3479477"/>
          </a:xfrm>
          <a:prstGeom prst="rect">
            <a:avLst/>
          </a:prstGeom>
          <a:noFill/>
        </p:spPr>
      </p:pic>
      <p:pic>
        <p:nvPicPr>
          <p:cNvPr id="34820" name="Picture 4" descr="http://ww4.hdnux.com/photos/01/15/13/316115/3/628x4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685800"/>
            <a:ext cx="2790825" cy="3854777"/>
          </a:xfrm>
          <a:prstGeom prst="rect">
            <a:avLst/>
          </a:prstGeom>
          <a:noFill/>
        </p:spPr>
      </p:pic>
      <p:pic>
        <p:nvPicPr>
          <p:cNvPr id="34822" name="Picture 6" descr="Executive Chef Larry Schepici, far left, worked with the Brown Derby's co-owners, Bobby and John Mallozzi, to give the restaurant a more affordable image. (Luanne M. Ferris / Times Union) Photo: Luanne M. Ferr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5620" y="4114800"/>
            <a:ext cx="3842363" cy="2600326"/>
          </a:xfrm>
          <a:prstGeom prst="rect">
            <a:avLst/>
          </a:prstGeom>
          <a:noFill/>
        </p:spPr>
      </p:pic>
      <p:pic>
        <p:nvPicPr>
          <p:cNvPr id="34824" name="Picture 8" descr="http://ww1.hdnux.com/photos/01/71/45/498016/3/628x47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343399"/>
            <a:ext cx="3657600" cy="2422869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your Restaurant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Congratulations again on deciding to open your own restaurant!</a:t>
            </a:r>
          </a:p>
          <a:p>
            <a:r>
              <a:rPr lang="en-US" dirty="0" smtClean="0"/>
              <a:t>What decisions have you already made?</a:t>
            </a:r>
          </a:p>
          <a:p>
            <a:r>
              <a:rPr lang="en-US" dirty="0" smtClean="0"/>
              <a:t>What decisions do you still have to make?</a:t>
            </a:r>
          </a:p>
          <a:p>
            <a:pPr lvl="1"/>
            <a:r>
              <a:rPr lang="en-US" dirty="0" smtClean="0"/>
              <a:t>Fill in corresponding brainstorm worksheet to help</a:t>
            </a:r>
          </a:p>
          <a:p>
            <a:r>
              <a:rPr lang="en-US" dirty="0" smtClean="0"/>
              <a:t>Will your restaurant be ready by opening day? (Due date for project __________)</a:t>
            </a:r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Due?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Brainstorm worksheet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Real Estate worksheet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CABA Application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Name &amp; Logo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Food Worksheet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Menu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Commercial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Dish off your Menu for Tasting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Think of a CONCEPT</a:t>
            </a:r>
          </a:p>
          <a:p>
            <a:r>
              <a:rPr lang="en-US" dirty="0" smtClean="0"/>
              <a:t>This frames the way the public perceives your entire establishment</a:t>
            </a:r>
          </a:p>
          <a:p>
            <a:r>
              <a:rPr lang="en-US" dirty="0" smtClean="0"/>
              <a:t>It gives patrons an idea of what to expect when dining there. </a:t>
            </a:r>
          </a:p>
          <a:p>
            <a:r>
              <a:rPr lang="en-US" dirty="0" smtClean="0"/>
              <a:t>It will shape your future decisions and investments, such as location, equipment purchases, number of employees and the kind of marketing strategy you will need.</a:t>
            </a:r>
          </a:p>
          <a:p>
            <a:r>
              <a:rPr lang="en-US" dirty="0" smtClean="0"/>
              <a:t>When thinking about a concept, consider how the cuisine you offer will drive your business. 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Decide on Cuisine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Decide whether you will serve a certain cuisine, such as ethnic food, fast food or comfort food, for example.</a:t>
            </a:r>
            <a:endParaRPr lang="en-US" dirty="0"/>
          </a:p>
        </p:txBody>
      </p:sp>
      <p:pic>
        <p:nvPicPr>
          <p:cNvPr id="8194" name="Picture 2" descr="http://images.citysearch.net/assets/imgdb/ec/92/b3/14/f1/40/41/75/86/9d/8b/31/75/aa/5d/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03181">
            <a:off x="269630" y="3534952"/>
            <a:ext cx="1968877" cy="1107494"/>
          </a:xfrm>
          <a:prstGeom prst="rect">
            <a:avLst/>
          </a:prstGeom>
          <a:noFill/>
        </p:spPr>
      </p:pic>
      <p:pic>
        <p:nvPicPr>
          <p:cNvPr id="8196" name="Picture 4" descr="http://www.loscabosguide.com/dining/pics/panchlo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34493">
            <a:off x="5851953" y="3158678"/>
            <a:ext cx="1960305" cy="1221302"/>
          </a:xfrm>
          <a:prstGeom prst="rect">
            <a:avLst/>
          </a:prstGeom>
          <a:noFill/>
        </p:spPr>
      </p:pic>
      <p:pic>
        <p:nvPicPr>
          <p:cNvPr id="8198" name="Picture 6" descr="http://www.examiner.com/images/blog/EXID27898/images/Chipotle_Mexican_Grill_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276600"/>
            <a:ext cx="1524000" cy="1544457"/>
          </a:xfrm>
          <a:prstGeom prst="rect">
            <a:avLst/>
          </a:prstGeom>
          <a:noFill/>
        </p:spPr>
      </p:pic>
      <p:pic>
        <p:nvPicPr>
          <p:cNvPr id="8200" name="Picture 8" descr="http://www.centralmass.org/files/imagecache/logo/places/Buca_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4876800"/>
            <a:ext cx="1887727" cy="1457325"/>
          </a:xfrm>
          <a:prstGeom prst="rect">
            <a:avLst/>
          </a:prstGeom>
          <a:noFill/>
        </p:spPr>
      </p:pic>
      <p:pic>
        <p:nvPicPr>
          <p:cNvPr id="8202" name="Picture 10" descr="http://2.bp.blogspot.com/_jBIk61pGWyk/THwY3todzFI/AAAAAAAAC7M/OdIrd-ylvyM/s1600/redlobst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5029200"/>
            <a:ext cx="2684320" cy="1181101"/>
          </a:xfrm>
          <a:prstGeom prst="rect">
            <a:avLst/>
          </a:prstGeom>
          <a:noFill/>
        </p:spPr>
      </p:pic>
      <p:pic>
        <p:nvPicPr>
          <p:cNvPr id="8204" name="Picture 12" descr="http://cdn.groupigg.com/images/deal-651.jpg?nc=1310544246486.219088"/>
          <p:cNvPicPr>
            <a:picLocks noChangeAspect="1" noChangeArrowheads="1"/>
          </p:cNvPicPr>
          <p:nvPr/>
        </p:nvPicPr>
        <p:blipFill>
          <a:blip r:embed="rId7"/>
          <a:srcRect l="1882" t="16000" r="30353" b="26400"/>
          <a:stretch>
            <a:fillRect/>
          </a:stretch>
        </p:blipFill>
        <p:spPr bwMode="auto">
          <a:xfrm rot="997636">
            <a:off x="6661223" y="5159755"/>
            <a:ext cx="2133600" cy="1066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Cuisine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all the areas and countries we studied this semester in Global &amp; Gourmet Foods</a:t>
            </a:r>
          </a:p>
          <a:p>
            <a:r>
              <a:rPr lang="en-US" dirty="0" smtClean="0"/>
              <a:t>What cuisine was most interesting? Inspiring? Flavorful? </a:t>
            </a:r>
          </a:p>
          <a:p>
            <a:r>
              <a:rPr lang="en-US" dirty="0" smtClean="0"/>
              <a:t>What culture would you want to embrace and reflect in your restaurant menu, atmosphere, design and style?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Determine Your Target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important to figure out if there is a substantial market for your concept in the area, as well as to set appropriate price points on your menu items. </a:t>
            </a:r>
            <a:endParaRPr lang="en-US" dirty="0"/>
          </a:p>
        </p:txBody>
      </p:sp>
      <p:pic>
        <p:nvPicPr>
          <p:cNvPr id="10242" name="Picture 2" descr="http://www.menupix.com/town_img/ChathamNYH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657600"/>
            <a:ext cx="4194372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Decide on an Operational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Plans for a new restaurant usually include an established service type. </a:t>
            </a:r>
          </a:p>
          <a:p>
            <a:r>
              <a:rPr lang="en-US" dirty="0" smtClean="0"/>
              <a:t>Your restaurant will probably fall into basic service categories like the following: </a:t>
            </a:r>
          </a:p>
          <a:p>
            <a:pPr lvl="1"/>
            <a:r>
              <a:rPr lang="en-US" dirty="0" smtClean="0"/>
              <a:t>Fine Dining</a:t>
            </a:r>
          </a:p>
          <a:p>
            <a:pPr lvl="1"/>
            <a:r>
              <a:rPr lang="en-US" dirty="0" smtClean="0"/>
              <a:t>Casual Dining</a:t>
            </a:r>
          </a:p>
          <a:p>
            <a:pPr lvl="1"/>
            <a:r>
              <a:rPr lang="en-US" dirty="0" smtClean="0"/>
              <a:t>Fast-Casual</a:t>
            </a:r>
          </a:p>
          <a:p>
            <a:pPr lvl="1"/>
            <a:r>
              <a:rPr lang="en-US" dirty="0" smtClean="0"/>
              <a:t>Quick Service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 Dining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Fine dining restaurants provide a high perceived value for their guests</a:t>
            </a:r>
          </a:p>
          <a:p>
            <a:r>
              <a:rPr lang="en-US" dirty="0"/>
              <a:t>D</a:t>
            </a:r>
            <a:r>
              <a:rPr lang="en-US" dirty="0" smtClean="0"/>
              <a:t>efined by beautiful décor</a:t>
            </a:r>
          </a:p>
          <a:p>
            <a:r>
              <a:rPr lang="en-US" dirty="0"/>
              <a:t>P</a:t>
            </a:r>
            <a:r>
              <a:rPr lang="en-US" dirty="0" smtClean="0"/>
              <a:t>leasant atmosphere</a:t>
            </a:r>
          </a:p>
          <a:p>
            <a:r>
              <a:rPr lang="en-US" dirty="0"/>
              <a:t>R</a:t>
            </a:r>
            <a:r>
              <a:rPr lang="en-US" dirty="0" smtClean="0"/>
              <a:t>enowned chefs</a:t>
            </a:r>
          </a:p>
          <a:p>
            <a:r>
              <a:rPr lang="en-US" dirty="0"/>
              <a:t>E</a:t>
            </a:r>
            <a:r>
              <a:rPr lang="en-US" dirty="0" smtClean="0"/>
              <a:t>xceptional service </a:t>
            </a:r>
          </a:p>
          <a:p>
            <a:r>
              <a:rPr lang="en-US" dirty="0"/>
              <a:t>S</a:t>
            </a:r>
            <a:r>
              <a:rPr lang="en-US" dirty="0" smtClean="0"/>
              <a:t>pecial, pricy dishes. </a:t>
            </a:r>
            <a:endParaRPr lang="en-US" dirty="0"/>
          </a:p>
        </p:txBody>
      </p:sp>
      <p:sp>
        <p:nvSpPr>
          <p:cNvPr id="5124" name="AutoShape 4" descr="http://www.thegrove.co.uk/ImageGen.ashx?compression=95&amp;width=710&amp;height=475&amp;image=images/colettes_new.jpg"/>
          <p:cNvSpPr>
            <a:spLocks noChangeAspect="1" noChangeArrowheads="1"/>
          </p:cNvSpPr>
          <p:nvPr/>
        </p:nvSpPr>
        <p:spPr bwMode="auto">
          <a:xfrm>
            <a:off x="155575" y="-2065338"/>
            <a:ext cx="6448425" cy="4314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http://www.thegrove.co.uk/ImageGen.ashx?compression=95&amp;width=710&amp;height=475&amp;image=images/colettes_new.jpg"/>
          <p:cNvSpPr>
            <a:spLocks noChangeAspect="1" noChangeArrowheads="1"/>
          </p:cNvSpPr>
          <p:nvPr/>
        </p:nvSpPr>
        <p:spPr bwMode="auto">
          <a:xfrm>
            <a:off x="155575" y="-2065338"/>
            <a:ext cx="6448425" cy="4314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AutoShape 8" descr="http://www.thegrove.co.uk/ImageGen.ashx?compression=95&amp;width=710&amp;height=475&amp;image=images/colettes_new.jpg"/>
          <p:cNvSpPr>
            <a:spLocks noChangeAspect="1" noChangeArrowheads="1"/>
          </p:cNvSpPr>
          <p:nvPr/>
        </p:nvSpPr>
        <p:spPr bwMode="auto">
          <a:xfrm>
            <a:off x="155575" y="-2065338"/>
            <a:ext cx="6448425" cy="4314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http://www.starwoodhotels.com/pub/media/1170/wes1170re.85144_m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276600"/>
            <a:ext cx="4333875" cy="2906097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Casual Dining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Casual dining establishments offer full table service that is more upscale than fast-casual restaurants</a:t>
            </a:r>
          </a:p>
          <a:p>
            <a:r>
              <a:rPr lang="en-US" dirty="0"/>
              <a:t>M</a:t>
            </a:r>
            <a:r>
              <a:rPr lang="en-US" dirty="0" smtClean="0"/>
              <a:t>ore affordable than fine dining restaurants. </a:t>
            </a:r>
          </a:p>
          <a:p>
            <a:r>
              <a:rPr lang="en-US" dirty="0" smtClean="0"/>
              <a:t>They appeal to a wide customer base and are usually family-friendly. </a:t>
            </a:r>
            <a:endParaRPr lang="en-US" dirty="0"/>
          </a:p>
        </p:txBody>
      </p:sp>
      <p:pic>
        <p:nvPicPr>
          <p:cNvPr id="4098" name="Picture 2" descr="http://www.ramadahancock.com/images/2009/Restaurant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4343399"/>
            <a:ext cx="3352800" cy="2514601"/>
          </a:xfrm>
          <a:prstGeom prst="rect">
            <a:avLst/>
          </a:prstGeom>
          <a:noFill/>
        </p:spPr>
      </p:pic>
      <p:pic>
        <p:nvPicPr>
          <p:cNvPr id="4100" name="Picture 4" descr="http://outbacksteakhousecouponss.com/wp-content/uploads/2011/12/outback-steakhouse-restaurant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800600"/>
            <a:ext cx="2683564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770</Words>
  <Application>Microsoft Office PowerPoint</Application>
  <PresentationFormat>On-screen Show (4:3)</PresentationFormat>
  <Paragraphs>116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Designing your own Restaurant </vt:lpstr>
      <vt:lpstr>Congratulations!!!</vt:lpstr>
      <vt:lpstr>First Step</vt:lpstr>
      <vt:lpstr>Decide on Cuisine</vt:lpstr>
      <vt:lpstr>Cuisine</vt:lpstr>
      <vt:lpstr>Determine Your Target Market</vt:lpstr>
      <vt:lpstr>Decide on an Operational Strategy</vt:lpstr>
      <vt:lpstr>Fine Dining</vt:lpstr>
      <vt:lpstr>Casual Dining</vt:lpstr>
      <vt:lpstr>Fast-Casual</vt:lpstr>
      <vt:lpstr>Quick-Serve</vt:lpstr>
      <vt:lpstr>Addition Considerations</vt:lpstr>
      <vt:lpstr>Atmosphere</vt:lpstr>
      <vt:lpstr>Employees</vt:lpstr>
      <vt:lpstr>Name &amp; Logo</vt:lpstr>
      <vt:lpstr>Restaurants</vt:lpstr>
      <vt:lpstr>The Barking Crab, Boston MA</vt:lpstr>
      <vt:lpstr>Outback Steakhouse</vt:lpstr>
      <vt:lpstr>Sonic</vt:lpstr>
      <vt:lpstr>Jack’s Oyster House, Albany NY</vt:lpstr>
      <vt:lpstr>Chuck E. Cheese</vt:lpstr>
      <vt:lpstr>The Melting Pot</vt:lpstr>
      <vt:lpstr>Panera Bread</vt:lpstr>
      <vt:lpstr>The Brown Derby, Albany NY</vt:lpstr>
      <vt:lpstr>Designing your Restaurant</vt:lpstr>
      <vt:lpstr>What’s Due?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your own Restaurant</dc:title>
  <dc:creator>Maria Hayes</dc:creator>
  <cp:lastModifiedBy>Melanie</cp:lastModifiedBy>
  <cp:revision>52</cp:revision>
  <dcterms:created xsi:type="dcterms:W3CDTF">2012-01-12T16:57:56Z</dcterms:created>
  <dcterms:modified xsi:type="dcterms:W3CDTF">2012-11-09T02:03:08Z</dcterms:modified>
</cp:coreProperties>
</file>